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8" r:id="rId3"/>
    <p:sldId id="263" r:id="rId4"/>
    <p:sldId id="260" r:id="rId5"/>
    <p:sldId id="261" r:id="rId6"/>
    <p:sldId id="262" r:id="rId7"/>
    <p:sldId id="266" r:id="rId8"/>
    <p:sldId id="267" r:id="rId9"/>
    <p:sldId id="271" r:id="rId10"/>
    <p:sldId id="272" r:id="rId11"/>
    <p:sldId id="273" r:id="rId12"/>
    <p:sldId id="274" r:id="rId13"/>
    <p:sldId id="268" r:id="rId14"/>
    <p:sldId id="275" r:id="rId15"/>
    <p:sldId id="277" r:id="rId16"/>
    <p:sldId id="264" r:id="rId17"/>
    <p:sldId id="280" r:id="rId18"/>
    <p:sldId id="281" r:id="rId19"/>
    <p:sldId id="282" r:id="rId20"/>
    <p:sldId id="278" r:id="rId21"/>
    <p:sldId id="279" r:id="rId22"/>
    <p:sldId id="283" r:id="rId23"/>
    <p:sldId id="284" r:id="rId24"/>
    <p:sldId id="285" r:id="rId25"/>
    <p:sldId id="287" r:id="rId26"/>
    <p:sldId id="296" r:id="rId27"/>
    <p:sldId id="289" r:id="rId28"/>
    <p:sldId id="290" r:id="rId29"/>
    <p:sldId id="295" r:id="rId30"/>
    <p:sldId id="259" r:id="rId31"/>
    <p:sldId id="291" r:id="rId32"/>
    <p:sldId id="276" r:id="rId33"/>
    <p:sldId id="292" r:id="rId34"/>
    <p:sldId id="293" r:id="rId35"/>
    <p:sldId id="294"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964" autoAdjust="0"/>
  </p:normalViewPr>
  <p:slideViewPr>
    <p:cSldViewPr snapToGrid="0">
      <p:cViewPr varScale="1">
        <p:scale>
          <a:sx n="90" d="100"/>
          <a:sy n="90" d="100"/>
        </p:scale>
        <p:origin x="813" y="35"/>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D542C2-9639-4C1B-9B03-098BAD70E4BE}" type="datetimeFigureOut">
              <a:rPr lang="zh-CN" altLang="en-US" smtClean="0"/>
              <a:t>2023/3/8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DC0CB-081C-4C0E-A794-60CB65089DA8}" type="slidenum">
              <a:rPr lang="zh-CN" altLang="en-US" smtClean="0"/>
              <a:t>‹#›</a:t>
            </a:fld>
            <a:endParaRPr lang="zh-CN" altLang="en-US"/>
          </a:p>
        </p:txBody>
      </p:sp>
    </p:spTree>
    <p:extLst>
      <p:ext uri="{BB962C8B-B14F-4D97-AF65-F5344CB8AC3E}">
        <p14:creationId xmlns:p14="http://schemas.microsoft.com/office/powerpoint/2010/main" val="3680542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2DC0CB-081C-4C0E-A794-60CB65089DA8}" type="slidenum">
              <a:rPr lang="zh-CN" altLang="en-US" smtClean="0"/>
              <a:t>2</a:t>
            </a:fld>
            <a:endParaRPr lang="zh-CN" altLang="en-US"/>
          </a:p>
        </p:txBody>
      </p:sp>
    </p:spTree>
    <p:extLst>
      <p:ext uri="{BB962C8B-B14F-4D97-AF65-F5344CB8AC3E}">
        <p14:creationId xmlns:p14="http://schemas.microsoft.com/office/powerpoint/2010/main" val="3099607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2DC0CB-081C-4C0E-A794-60CB65089DA8}" type="slidenum">
              <a:rPr lang="zh-CN" altLang="en-US" smtClean="0"/>
              <a:t>30</a:t>
            </a:fld>
            <a:endParaRPr lang="zh-CN" altLang="en-US"/>
          </a:p>
        </p:txBody>
      </p:sp>
    </p:spTree>
    <p:extLst>
      <p:ext uri="{BB962C8B-B14F-4D97-AF65-F5344CB8AC3E}">
        <p14:creationId xmlns:p14="http://schemas.microsoft.com/office/powerpoint/2010/main" val="2772415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用户数据很重要</a:t>
            </a:r>
            <a:endParaRPr lang="en-US" altLang="zh-CN" dirty="0"/>
          </a:p>
        </p:txBody>
      </p:sp>
      <p:sp>
        <p:nvSpPr>
          <p:cNvPr id="4" name="灯片编号占位符 3"/>
          <p:cNvSpPr>
            <a:spLocks noGrp="1"/>
          </p:cNvSpPr>
          <p:nvPr>
            <p:ph type="sldNum" sz="quarter" idx="5"/>
          </p:nvPr>
        </p:nvSpPr>
        <p:spPr/>
        <p:txBody>
          <a:bodyPr/>
          <a:lstStyle/>
          <a:p>
            <a:fld id="{C42DC0CB-081C-4C0E-A794-60CB65089DA8}" type="slidenum">
              <a:rPr lang="zh-CN" altLang="en-US" smtClean="0"/>
              <a:t>32</a:t>
            </a:fld>
            <a:endParaRPr lang="zh-CN" altLang="en-US"/>
          </a:p>
        </p:txBody>
      </p:sp>
    </p:spTree>
    <p:extLst>
      <p:ext uri="{BB962C8B-B14F-4D97-AF65-F5344CB8AC3E}">
        <p14:creationId xmlns:p14="http://schemas.microsoft.com/office/powerpoint/2010/main" val="286550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2DC0CB-081C-4C0E-A794-60CB65089DA8}" type="slidenum">
              <a:rPr lang="zh-CN" altLang="en-US" smtClean="0"/>
              <a:t>33</a:t>
            </a:fld>
            <a:endParaRPr lang="zh-CN" altLang="en-US"/>
          </a:p>
        </p:txBody>
      </p:sp>
    </p:spTree>
    <p:extLst>
      <p:ext uri="{BB962C8B-B14F-4D97-AF65-F5344CB8AC3E}">
        <p14:creationId xmlns:p14="http://schemas.microsoft.com/office/powerpoint/2010/main" val="2120668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2DC0CB-081C-4C0E-A794-60CB65089DA8}" type="slidenum">
              <a:rPr lang="zh-CN" altLang="en-US" smtClean="0"/>
              <a:t>34</a:t>
            </a:fld>
            <a:endParaRPr lang="zh-CN" altLang="en-US"/>
          </a:p>
        </p:txBody>
      </p:sp>
    </p:spTree>
    <p:extLst>
      <p:ext uri="{BB962C8B-B14F-4D97-AF65-F5344CB8AC3E}">
        <p14:creationId xmlns:p14="http://schemas.microsoft.com/office/powerpoint/2010/main" val="1460279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2DC0CB-081C-4C0E-A794-60CB65089DA8}" type="slidenum">
              <a:rPr lang="zh-CN" altLang="en-US" smtClean="0"/>
              <a:t>35</a:t>
            </a:fld>
            <a:endParaRPr lang="zh-CN" altLang="en-US"/>
          </a:p>
        </p:txBody>
      </p:sp>
    </p:spTree>
    <p:extLst>
      <p:ext uri="{BB962C8B-B14F-4D97-AF65-F5344CB8AC3E}">
        <p14:creationId xmlns:p14="http://schemas.microsoft.com/office/powerpoint/2010/main" val="261374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2DC0CB-081C-4C0E-A794-60CB65089DA8}" type="slidenum">
              <a:rPr lang="zh-CN" altLang="en-US" smtClean="0"/>
              <a:t>3</a:t>
            </a:fld>
            <a:endParaRPr lang="zh-CN" altLang="en-US"/>
          </a:p>
        </p:txBody>
      </p:sp>
    </p:spTree>
    <p:extLst>
      <p:ext uri="{BB962C8B-B14F-4D97-AF65-F5344CB8AC3E}">
        <p14:creationId xmlns:p14="http://schemas.microsoft.com/office/powerpoint/2010/main" val="3881758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2DC0CB-081C-4C0E-A794-60CB65089DA8}" type="slidenum">
              <a:rPr lang="zh-CN" altLang="en-US" smtClean="0"/>
              <a:t>4</a:t>
            </a:fld>
            <a:endParaRPr lang="zh-CN" altLang="en-US"/>
          </a:p>
        </p:txBody>
      </p:sp>
    </p:spTree>
    <p:extLst>
      <p:ext uri="{BB962C8B-B14F-4D97-AF65-F5344CB8AC3E}">
        <p14:creationId xmlns:p14="http://schemas.microsoft.com/office/powerpoint/2010/main" val="508524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2DC0CB-081C-4C0E-A794-60CB65089DA8}" type="slidenum">
              <a:rPr lang="zh-CN" altLang="en-US" smtClean="0"/>
              <a:t>5</a:t>
            </a:fld>
            <a:endParaRPr lang="zh-CN" altLang="en-US"/>
          </a:p>
        </p:txBody>
      </p:sp>
    </p:spTree>
    <p:extLst>
      <p:ext uri="{BB962C8B-B14F-4D97-AF65-F5344CB8AC3E}">
        <p14:creationId xmlns:p14="http://schemas.microsoft.com/office/powerpoint/2010/main" val="3698577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2DC0CB-081C-4C0E-A794-60CB65089DA8}" type="slidenum">
              <a:rPr lang="zh-CN" altLang="en-US" smtClean="0"/>
              <a:t>6</a:t>
            </a:fld>
            <a:endParaRPr lang="zh-CN" altLang="en-US"/>
          </a:p>
        </p:txBody>
      </p:sp>
    </p:spTree>
    <p:extLst>
      <p:ext uri="{BB962C8B-B14F-4D97-AF65-F5344CB8AC3E}">
        <p14:creationId xmlns:p14="http://schemas.microsoft.com/office/powerpoint/2010/main" val="3746225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GPT-3</a:t>
            </a:r>
            <a:r>
              <a:rPr lang="zh-CN" altLang="en-US" dirty="0"/>
              <a:t>规模不是最大的，但是其他模型缺达不到</a:t>
            </a:r>
            <a:r>
              <a:rPr lang="en-US" altLang="zh-CN" dirty="0"/>
              <a:t>GPT-3</a:t>
            </a:r>
            <a:r>
              <a:rPr lang="zh-CN" altLang="en-US" dirty="0"/>
              <a:t>的效果，和数据的质量和数量有很大关系。也可也看到</a:t>
            </a:r>
            <a:r>
              <a:rPr lang="en-US" altLang="zh-CN" dirty="0"/>
              <a:t>LLM</a:t>
            </a:r>
            <a:r>
              <a:rPr lang="zh-CN" altLang="en-US" dirty="0"/>
              <a:t>相比于过去的预训练模型（</a:t>
            </a:r>
            <a:r>
              <a:rPr lang="en-US" altLang="zh-CN" dirty="0"/>
              <a:t>bert&amp;gpt1</a:t>
            </a:r>
            <a:r>
              <a:rPr lang="zh-CN" altLang="en-US" dirty="0"/>
              <a:t>）在规模上获得了几个数量级的提升。</a:t>
            </a:r>
            <a:r>
              <a:rPr lang="en-US" altLang="zh-CN" dirty="0"/>
              <a:t>R50 23.5M</a:t>
            </a:r>
            <a:endParaRPr lang="zh-CN" altLang="en-US" dirty="0"/>
          </a:p>
        </p:txBody>
      </p:sp>
      <p:sp>
        <p:nvSpPr>
          <p:cNvPr id="4" name="灯片编号占位符 3"/>
          <p:cNvSpPr>
            <a:spLocks noGrp="1"/>
          </p:cNvSpPr>
          <p:nvPr>
            <p:ph type="sldNum" sz="quarter" idx="5"/>
          </p:nvPr>
        </p:nvSpPr>
        <p:spPr/>
        <p:txBody>
          <a:bodyPr/>
          <a:lstStyle/>
          <a:p>
            <a:fld id="{C42DC0CB-081C-4C0E-A794-60CB65089DA8}" type="slidenum">
              <a:rPr lang="zh-CN" altLang="en-US" smtClean="0"/>
              <a:t>16</a:t>
            </a:fld>
            <a:endParaRPr lang="zh-CN" altLang="en-US"/>
          </a:p>
        </p:txBody>
      </p:sp>
    </p:spTree>
    <p:extLst>
      <p:ext uri="{BB962C8B-B14F-4D97-AF65-F5344CB8AC3E}">
        <p14:creationId xmlns:p14="http://schemas.microsoft.com/office/powerpoint/2010/main" val="3595530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2DC0CB-081C-4C0E-A794-60CB65089DA8}" type="slidenum">
              <a:rPr lang="zh-CN" altLang="en-US" smtClean="0"/>
              <a:t>20</a:t>
            </a:fld>
            <a:endParaRPr lang="zh-CN" altLang="en-US"/>
          </a:p>
        </p:txBody>
      </p:sp>
    </p:spTree>
    <p:extLst>
      <p:ext uri="{BB962C8B-B14F-4D97-AF65-F5344CB8AC3E}">
        <p14:creationId xmlns:p14="http://schemas.microsoft.com/office/powerpoint/2010/main" val="598526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2DC0CB-081C-4C0E-A794-60CB65089DA8}" type="slidenum">
              <a:rPr lang="zh-CN" altLang="en-US" smtClean="0"/>
              <a:t>21</a:t>
            </a:fld>
            <a:endParaRPr lang="zh-CN" altLang="en-US"/>
          </a:p>
        </p:txBody>
      </p:sp>
    </p:spTree>
    <p:extLst>
      <p:ext uri="{BB962C8B-B14F-4D97-AF65-F5344CB8AC3E}">
        <p14:creationId xmlns:p14="http://schemas.microsoft.com/office/powerpoint/2010/main" val="957667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2DC0CB-081C-4C0E-A794-60CB65089DA8}" type="slidenum">
              <a:rPr lang="zh-CN" altLang="en-US" smtClean="0"/>
              <a:t>22</a:t>
            </a:fld>
            <a:endParaRPr lang="zh-CN" altLang="en-US"/>
          </a:p>
        </p:txBody>
      </p:sp>
    </p:spTree>
    <p:extLst>
      <p:ext uri="{BB962C8B-B14F-4D97-AF65-F5344CB8AC3E}">
        <p14:creationId xmlns:p14="http://schemas.microsoft.com/office/powerpoint/2010/main" val="1872081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0A0F45-5E3E-34DF-DEDE-C44A23E8D42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D4D9E02-B34C-64F2-5CBA-A8B3C0449E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5C9DB51-0AE9-9332-1B19-5D0CB0AB786D}"/>
              </a:ext>
            </a:extLst>
          </p:cNvPr>
          <p:cNvSpPr>
            <a:spLocks noGrp="1"/>
          </p:cNvSpPr>
          <p:nvPr>
            <p:ph type="dt" sz="half" idx="10"/>
          </p:nvPr>
        </p:nvSpPr>
        <p:spPr/>
        <p:txBody>
          <a:bodyPr/>
          <a:lstStyle/>
          <a:p>
            <a:fld id="{9897E6A7-EF81-4E58-9BFC-8BA981658FD9}" type="datetimeFigureOut">
              <a:rPr lang="zh-CN" altLang="en-US" smtClean="0"/>
              <a:t>2023/3/8</a:t>
            </a:fld>
            <a:endParaRPr lang="zh-CN" altLang="en-US"/>
          </a:p>
        </p:txBody>
      </p:sp>
      <p:sp>
        <p:nvSpPr>
          <p:cNvPr id="5" name="页脚占位符 4">
            <a:extLst>
              <a:ext uri="{FF2B5EF4-FFF2-40B4-BE49-F238E27FC236}">
                <a16:creationId xmlns:a16="http://schemas.microsoft.com/office/drawing/2014/main" id="{662581EB-5861-2624-05B4-C2869DCE28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2D8D0A-F94D-E6F0-EE9B-9A5ECE81BDF8}"/>
              </a:ext>
            </a:extLst>
          </p:cNvPr>
          <p:cNvSpPr>
            <a:spLocks noGrp="1"/>
          </p:cNvSpPr>
          <p:nvPr>
            <p:ph type="sldNum" sz="quarter" idx="12"/>
          </p:nvPr>
        </p:nvSpPr>
        <p:spPr/>
        <p:txBody>
          <a:bodyPr/>
          <a:lstStyle/>
          <a:p>
            <a:fld id="{B5C7DEE1-FC49-4D3E-B6F6-82504534A951}" type="slidenum">
              <a:rPr lang="zh-CN" altLang="en-US" smtClean="0"/>
              <a:t>‹#›</a:t>
            </a:fld>
            <a:endParaRPr lang="zh-CN" altLang="en-US"/>
          </a:p>
        </p:txBody>
      </p:sp>
    </p:spTree>
    <p:extLst>
      <p:ext uri="{BB962C8B-B14F-4D97-AF65-F5344CB8AC3E}">
        <p14:creationId xmlns:p14="http://schemas.microsoft.com/office/powerpoint/2010/main" val="2988918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217819-80DE-3E36-BBE2-71D51F32A3E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275273-4966-C7D4-9C71-1A947D568D3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34D67FF-177F-4402-FEEB-B8BA648C3206}"/>
              </a:ext>
            </a:extLst>
          </p:cNvPr>
          <p:cNvSpPr>
            <a:spLocks noGrp="1"/>
          </p:cNvSpPr>
          <p:nvPr>
            <p:ph type="dt" sz="half" idx="10"/>
          </p:nvPr>
        </p:nvSpPr>
        <p:spPr/>
        <p:txBody>
          <a:bodyPr/>
          <a:lstStyle/>
          <a:p>
            <a:fld id="{9897E6A7-EF81-4E58-9BFC-8BA981658FD9}" type="datetimeFigureOut">
              <a:rPr lang="zh-CN" altLang="en-US" smtClean="0"/>
              <a:t>2023/3/8</a:t>
            </a:fld>
            <a:endParaRPr lang="zh-CN" altLang="en-US"/>
          </a:p>
        </p:txBody>
      </p:sp>
      <p:sp>
        <p:nvSpPr>
          <p:cNvPr id="5" name="页脚占位符 4">
            <a:extLst>
              <a:ext uri="{FF2B5EF4-FFF2-40B4-BE49-F238E27FC236}">
                <a16:creationId xmlns:a16="http://schemas.microsoft.com/office/drawing/2014/main" id="{ED86F8BD-951E-192B-19FC-6683F7D8CED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F6EB37-F876-F0E2-A893-600496451006}"/>
              </a:ext>
            </a:extLst>
          </p:cNvPr>
          <p:cNvSpPr>
            <a:spLocks noGrp="1"/>
          </p:cNvSpPr>
          <p:nvPr>
            <p:ph type="sldNum" sz="quarter" idx="12"/>
          </p:nvPr>
        </p:nvSpPr>
        <p:spPr/>
        <p:txBody>
          <a:bodyPr/>
          <a:lstStyle/>
          <a:p>
            <a:fld id="{B5C7DEE1-FC49-4D3E-B6F6-82504534A951}" type="slidenum">
              <a:rPr lang="zh-CN" altLang="en-US" smtClean="0"/>
              <a:t>‹#›</a:t>
            </a:fld>
            <a:endParaRPr lang="zh-CN" altLang="en-US"/>
          </a:p>
        </p:txBody>
      </p:sp>
    </p:spTree>
    <p:extLst>
      <p:ext uri="{BB962C8B-B14F-4D97-AF65-F5344CB8AC3E}">
        <p14:creationId xmlns:p14="http://schemas.microsoft.com/office/powerpoint/2010/main" val="49416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5D28F14-019B-3646-39DD-EE10DC15080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7D2A432-6BF1-B370-3DE7-7B64E7AB793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C0A2D15-DEF0-F958-9D89-FF0DBE7130A3}"/>
              </a:ext>
            </a:extLst>
          </p:cNvPr>
          <p:cNvSpPr>
            <a:spLocks noGrp="1"/>
          </p:cNvSpPr>
          <p:nvPr>
            <p:ph type="dt" sz="half" idx="10"/>
          </p:nvPr>
        </p:nvSpPr>
        <p:spPr/>
        <p:txBody>
          <a:bodyPr/>
          <a:lstStyle/>
          <a:p>
            <a:fld id="{9897E6A7-EF81-4E58-9BFC-8BA981658FD9}" type="datetimeFigureOut">
              <a:rPr lang="zh-CN" altLang="en-US" smtClean="0"/>
              <a:t>2023/3/8</a:t>
            </a:fld>
            <a:endParaRPr lang="zh-CN" altLang="en-US"/>
          </a:p>
        </p:txBody>
      </p:sp>
      <p:sp>
        <p:nvSpPr>
          <p:cNvPr id="5" name="页脚占位符 4">
            <a:extLst>
              <a:ext uri="{FF2B5EF4-FFF2-40B4-BE49-F238E27FC236}">
                <a16:creationId xmlns:a16="http://schemas.microsoft.com/office/drawing/2014/main" id="{1675E7BD-5FE5-731D-5A52-383A02D9B8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F67330-D733-9A4D-F29C-875AAE835D5D}"/>
              </a:ext>
            </a:extLst>
          </p:cNvPr>
          <p:cNvSpPr>
            <a:spLocks noGrp="1"/>
          </p:cNvSpPr>
          <p:nvPr>
            <p:ph type="sldNum" sz="quarter" idx="12"/>
          </p:nvPr>
        </p:nvSpPr>
        <p:spPr/>
        <p:txBody>
          <a:bodyPr/>
          <a:lstStyle/>
          <a:p>
            <a:fld id="{B5C7DEE1-FC49-4D3E-B6F6-82504534A951}" type="slidenum">
              <a:rPr lang="zh-CN" altLang="en-US" smtClean="0"/>
              <a:t>‹#›</a:t>
            </a:fld>
            <a:endParaRPr lang="zh-CN" altLang="en-US"/>
          </a:p>
        </p:txBody>
      </p:sp>
    </p:spTree>
    <p:extLst>
      <p:ext uri="{BB962C8B-B14F-4D97-AF65-F5344CB8AC3E}">
        <p14:creationId xmlns:p14="http://schemas.microsoft.com/office/powerpoint/2010/main" val="3896491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645345-AA20-0A29-D6D2-4DDAA52E541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A76122-0485-EDAF-A379-8433180C41C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5254F6-A7F0-3A57-D9F7-2EB77B9E10A5}"/>
              </a:ext>
            </a:extLst>
          </p:cNvPr>
          <p:cNvSpPr>
            <a:spLocks noGrp="1"/>
          </p:cNvSpPr>
          <p:nvPr>
            <p:ph type="dt" sz="half" idx="10"/>
          </p:nvPr>
        </p:nvSpPr>
        <p:spPr/>
        <p:txBody>
          <a:bodyPr/>
          <a:lstStyle/>
          <a:p>
            <a:fld id="{9897E6A7-EF81-4E58-9BFC-8BA981658FD9}" type="datetimeFigureOut">
              <a:rPr lang="zh-CN" altLang="en-US" smtClean="0"/>
              <a:t>2023/3/8</a:t>
            </a:fld>
            <a:endParaRPr lang="zh-CN" altLang="en-US"/>
          </a:p>
        </p:txBody>
      </p:sp>
      <p:sp>
        <p:nvSpPr>
          <p:cNvPr id="5" name="页脚占位符 4">
            <a:extLst>
              <a:ext uri="{FF2B5EF4-FFF2-40B4-BE49-F238E27FC236}">
                <a16:creationId xmlns:a16="http://schemas.microsoft.com/office/drawing/2014/main" id="{9CF30C0A-E54F-429D-F040-ECB85CB1BB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92E8DB-AC97-E890-8FC8-F9507F0452DC}"/>
              </a:ext>
            </a:extLst>
          </p:cNvPr>
          <p:cNvSpPr>
            <a:spLocks noGrp="1"/>
          </p:cNvSpPr>
          <p:nvPr>
            <p:ph type="sldNum" sz="quarter" idx="12"/>
          </p:nvPr>
        </p:nvSpPr>
        <p:spPr/>
        <p:txBody>
          <a:bodyPr/>
          <a:lstStyle/>
          <a:p>
            <a:fld id="{B5C7DEE1-FC49-4D3E-B6F6-82504534A951}" type="slidenum">
              <a:rPr lang="zh-CN" altLang="en-US" smtClean="0"/>
              <a:t>‹#›</a:t>
            </a:fld>
            <a:endParaRPr lang="zh-CN" altLang="en-US"/>
          </a:p>
        </p:txBody>
      </p:sp>
    </p:spTree>
    <p:extLst>
      <p:ext uri="{BB962C8B-B14F-4D97-AF65-F5344CB8AC3E}">
        <p14:creationId xmlns:p14="http://schemas.microsoft.com/office/powerpoint/2010/main" val="663192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A4E5C6-5EF1-6E39-263D-DC5780B5AA2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4F9805-05F1-3A6E-E34D-253A96E1BE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D18F303-07BA-AE42-D4DE-413E18620F94}"/>
              </a:ext>
            </a:extLst>
          </p:cNvPr>
          <p:cNvSpPr>
            <a:spLocks noGrp="1"/>
          </p:cNvSpPr>
          <p:nvPr>
            <p:ph type="dt" sz="half" idx="10"/>
          </p:nvPr>
        </p:nvSpPr>
        <p:spPr/>
        <p:txBody>
          <a:bodyPr/>
          <a:lstStyle/>
          <a:p>
            <a:fld id="{9897E6A7-EF81-4E58-9BFC-8BA981658FD9}" type="datetimeFigureOut">
              <a:rPr lang="zh-CN" altLang="en-US" smtClean="0"/>
              <a:t>2023/3/8</a:t>
            </a:fld>
            <a:endParaRPr lang="zh-CN" altLang="en-US"/>
          </a:p>
        </p:txBody>
      </p:sp>
      <p:sp>
        <p:nvSpPr>
          <p:cNvPr id="5" name="页脚占位符 4">
            <a:extLst>
              <a:ext uri="{FF2B5EF4-FFF2-40B4-BE49-F238E27FC236}">
                <a16:creationId xmlns:a16="http://schemas.microsoft.com/office/drawing/2014/main" id="{AA06CF5A-0C6E-FFD8-97D3-6D787EC2A7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DE6E35-9442-1D50-53DA-54F1D3E4A59F}"/>
              </a:ext>
            </a:extLst>
          </p:cNvPr>
          <p:cNvSpPr>
            <a:spLocks noGrp="1"/>
          </p:cNvSpPr>
          <p:nvPr>
            <p:ph type="sldNum" sz="quarter" idx="12"/>
          </p:nvPr>
        </p:nvSpPr>
        <p:spPr/>
        <p:txBody>
          <a:bodyPr/>
          <a:lstStyle/>
          <a:p>
            <a:fld id="{B5C7DEE1-FC49-4D3E-B6F6-82504534A951}" type="slidenum">
              <a:rPr lang="zh-CN" altLang="en-US" smtClean="0"/>
              <a:t>‹#›</a:t>
            </a:fld>
            <a:endParaRPr lang="zh-CN" altLang="en-US"/>
          </a:p>
        </p:txBody>
      </p:sp>
    </p:spTree>
    <p:extLst>
      <p:ext uri="{BB962C8B-B14F-4D97-AF65-F5344CB8AC3E}">
        <p14:creationId xmlns:p14="http://schemas.microsoft.com/office/powerpoint/2010/main" val="2659469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7E1D7-ABEE-22B9-E4A6-1673105BA13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9B6B9B4-6582-5629-0C2A-7282DD9813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CA20D7-127C-8F39-D6D5-E5A4C8B2D79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2C532C2-6587-4E2D-05CA-BB7C03013875}"/>
              </a:ext>
            </a:extLst>
          </p:cNvPr>
          <p:cNvSpPr>
            <a:spLocks noGrp="1"/>
          </p:cNvSpPr>
          <p:nvPr>
            <p:ph type="dt" sz="half" idx="10"/>
          </p:nvPr>
        </p:nvSpPr>
        <p:spPr/>
        <p:txBody>
          <a:bodyPr/>
          <a:lstStyle/>
          <a:p>
            <a:fld id="{9897E6A7-EF81-4E58-9BFC-8BA981658FD9}" type="datetimeFigureOut">
              <a:rPr lang="zh-CN" altLang="en-US" smtClean="0"/>
              <a:t>2023/3/8</a:t>
            </a:fld>
            <a:endParaRPr lang="zh-CN" altLang="en-US"/>
          </a:p>
        </p:txBody>
      </p:sp>
      <p:sp>
        <p:nvSpPr>
          <p:cNvPr id="6" name="页脚占位符 5">
            <a:extLst>
              <a:ext uri="{FF2B5EF4-FFF2-40B4-BE49-F238E27FC236}">
                <a16:creationId xmlns:a16="http://schemas.microsoft.com/office/drawing/2014/main" id="{87FCD10E-FFA6-9BE9-EEBC-6BFF6F217B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B2B5BF2-9CDA-E7CF-F7E1-61FB4E2B12D0}"/>
              </a:ext>
            </a:extLst>
          </p:cNvPr>
          <p:cNvSpPr>
            <a:spLocks noGrp="1"/>
          </p:cNvSpPr>
          <p:nvPr>
            <p:ph type="sldNum" sz="quarter" idx="12"/>
          </p:nvPr>
        </p:nvSpPr>
        <p:spPr/>
        <p:txBody>
          <a:bodyPr/>
          <a:lstStyle/>
          <a:p>
            <a:fld id="{B5C7DEE1-FC49-4D3E-B6F6-82504534A951}" type="slidenum">
              <a:rPr lang="zh-CN" altLang="en-US" smtClean="0"/>
              <a:t>‹#›</a:t>
            </a:fld>
            <a:endParaRPr lang="zh-CN" altLang="en-US"/>
          </a:p>
        </p:txBody>
      </p:sp>
    </p:spTree>
    <p:extLst>
      <p:ext uri="{BB962C8B-B14F-4D97-AF65-F5344CB8AC3E}">
        <p14:creationId xmlns:p14="http://schemas.microsoft.com/office/powerpoint/2010/main" val="3115668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5CD54-D481-3736-3AC8-079C38D7F5C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860A9E9-F8D4-94D7-5F13-E076B27897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6BD4690-3008-FC5D-F79A-9FEBD53F8AF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0EDB928-B943-4489-3FE6-4E72C9BF56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8603085-569C-76E3-BFC0-3011F775E07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FBBEDA7-58E1-9C55-F4F0-361A901711B9}"/>
              </a:ext>
            </a:extLst>
          </p:cNvPr>
          <p:cNvSpPr>
            <a:spLocks noGrp="1"/>
          </p:cNvSpPr>
          <p:nvPr>
            <p:ph type="dt" sz="half" idx="10"/>
          </p:nvPr>
        </p:nvSpPr>
        <p:spPr/>
        <p:txBody>
          <a:bodyPr/>
          <a:lstStyle/>
          <a:p>
            <a:fld id="{9897E6A7-EF81-4E58-9BFC-8BA981658FD9}" type="datetimeFigureOut">
              <a:rPr lang="zh-CN" altLang="en-US" smtClean="0"/>
              <a:t>2023/3/8</a:t>
            </a:fld>
            <a:endParaRPr lang="zh-CN" altLang="en-US"/>
          </a:p>
        </p:txBody>
      </p:sp>
      <p:sp>
        <p:nvSpPr>
          <p:cNvPr id="8" name="页脚占位符 7">
            <a:extLst>
              <a:ext uri="{FF2B5EF4-FFF2-40B4-BE49-F238E27FC236}">
                <a16:creationId xmlns:a16="http://schemas.microsoft.com/office/drawing/2014/main" id="{26510E42-0C95-457C-D621-B0CD4A4FED8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E528419-BAF0-4E30-F2D8-959A5E70605B}"/>
              </a:ext>
            </a:extLst>
          </p:cNvPr>
          <p:cNvSpPr>
            <a:spLocks noGrp="1"/>
          </p:cNvSpPr>
          <p:nvPr>
            <p:ph type="sldNum" sz="quarter" idx="12"/>
          </p:nvPr>
        </p:nvSpPr>
        <p:spPr/>
        <p:txBody>
          <a:bodyPr/>
          <a:lstStyle/>
          <a:p>
            <a:fld id="{B5C7DEE1-FC49-4D3E-B6F6-82504534A951}" type="slidenum">
              <a:rPr lang="zh-CN" altLang="en-US" smtClean="0"/>
              <a:t>‹#›</a:t>
            </a:fld>
            <a:endParaRPr lang="zh-CN" altLang="en-US"/>
          </a:p>
        </p:txBody>
      </p:sp>
    </p:spTree>
    <p:extLst>
      <p:ext uri="{BB962C8B-B14F-4D97-AF65-F5344CB8AC3E}">
        <p14:creationId xmlns:p14="http://schemas.microsoft.com/office/powerpoint/2010/main" val="1093730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DCFD6F-E050-2047-2761-36F9DA76674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6D6695C-05EE-3881-6C28-00A107C2EFC4}"/>
              </a:ext>
            </a:extLst>
          </p:cNvPr>
          <p:cNvSpPr>
            <a:spLocks noGrp="1"/>
          </p:cNvSpPr>
          <p:nvPr>
            <p:ph type="dt" sz="half" idx="10"/>
          </p:nvPr>
        </p:nvSpPr>
        <p:spPr/>
        <p:txBody>
          <a:bodyPr/>
          <a:lstStyle/>
          <a:p>
            <a:fld id="{9897E6A7-EF81-4E58-9BFC-8BA981658FD9}" type="datetimeFigureOut">
              <a:rPr lang="zh-CN" altLang="en-US" smtClean="0"/>
              <a:t>2023/3/8</a:t>
            </a:fld>
            <a:endParaRPr lang="zh-CN" altLang="en-US"/>
          </a:p>
        </p:txBody>
      </p:sp>
      <p:sp>
        <p:nvSpPr>
          <p:cNvPr id="4" name="页脚占位符 3">
            <a:extLst>
              <a:ext uri="{FF2B5EF4-FFF2-40B4-BE49-F238E27FC236}">
                <a16:creationId xmlns:a16="http://schemas.microsoft.com/office/drawing/2014/main" id="{9FC2A417-DB6E-38B4-A3FA-32F43FDD903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F4CB612-4F56-B415-ED50-64E066FA103F}"/>
              </a:ext>
            </a:extLst>
          </p:cNvPr>
          <p:cNvSpPr>
            <a:spLocks noGrp="1"/>
          </p:cNvSpPr>
          <p:nvPr>
            <p:ph type="sldNum" sz="quarter" idx="12"/>
          </p:nvPr>
        </p:nvSpPr>
        <p:spPr/>
        <p:txBody>
          <a:bodyPr/>
          <a:lstStyle/>
          <a:p>
            <a:fld id="{B5C7DEE1-FC49-4D3E-B6F6-82504534A951}" type="slidenum">
              <a:rPr lang="zh-CN" altLang="en-US" smtClean="0"/>
              <a:t>‹#›</a:t>
            </a:fld>
            <a:endParaRPr lang="zh-CN" altLang="en-US"/>
          </a:p>
        </p:txBody>
      </p:sp>
    </p:spTree>
    <p:extLst>
      <p:ext uri="{BB962C8B-B14F-4D97-AF65-F5344CB8AC3E}">
        <p14:creationId xmlns:p14="http://schemas.microsoft.com/office/powerpoint/2010/main" val="2492277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82CBC52-A56C-03CE-9FD1-AE787523C1BC}"/>
              </a:ext>
            </a:extLst>
          </p:cNvPr>
          <p:cNvSpPr>
            <a:spLocks noGrp="1"/>
          </p:cNvSpPr>
          <p:nvPr>
            <p:ph type="dt" sz="half" idx="10"/>
          </p:nvPr>
        </p:nvSpPr>
        <p:spPr/>
        <p:txBody>
          <a:bodyPr/>
          <a:lstStyle/>
          <a:p>
            <a:fld id="{9897E6A7-EF81-4E58-9BFC-8BA981658FD9}" type="datetimeFigureOut">
              <a:rPr lang="zh-CN" altLang="en-US" smtClean="0"/>
              <a:t>2023/3/8</a:t>
            </a:fld>
            <a:endParaRPr lang="zh-CN" altLang="en-US"/>
          </a:p>
        </p:txBody>
      </p:sp>
      <p:sp>
        <p:nvSpPr>
          <p:cNvPr id="3" name="页脚占位符 2">
            <a:extLst>
              <a:ext uri="{FF2B5EF4-FFF2-40B4-BE49-F238E27FC236}">
                <a16:creationId xmlns:a16="http://schemas.microsoft.com/office/drawing/2014/main" id="{35128672-82B6-765B-92A7-5C0FC436328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5F72A46-8B68-9479-8C58-7D8B490B50D1}"/>
              </a:ext>
            </a:extLst>
          </p:cNvPr>
          <p:cNvSpPr>
            <a:spLocks noGrp="1"/>
          </p:cNvSpPr>
          <p:nvPr>
            <p:ph type="sldNum" sz="quarter" idx="12"/>
          </p:nvPr>
        </p:nvSpPr>
        <p:spPr/>
        <p:txBody>
          <a:bodyPr/>
          <a:lstStyle/>
          <a:p>
            <a:fld id="{B5C7DEE1-FC49-4D3E-B6F6-82504534A951}" type="slidenum">
              <a:rPr lang="zh-CN" altLang="en-US" smtClean="0"/>
              <a:t>‹#›</a:t>
            </a:fld>
            <a:endParaRPr lang="zh-CN" altLang="en-US"/>
          </a:p>
        </p:txBody>
      </p:sp>
    </p:spTree>
    <p:extLst>
      <p:ext uri="{BB962C8B-B14F-4D97-AF65-F5344CB8AC3E}">
        <p14:creationId xmlns:p14="http://schemas.microsoft.com/office/powerpoint/2010/main" val="3101409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5FD3B-3A28-C8EA-7AD6-A5375093D82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9AE54C-2A49-FB6E-959F-D3036BADFA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C1C6B8C-DECB-136E-219E-5D21EAFF7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7FC2DED-CBB3-A4D4-F045-28AAC2ED9FBB}"/>
              </a:ext>
            </a:extLst>
          </p:cNvPr>
          <p:cNvSpPr>
            <a:spLocks noGrp="1"/>
          </p:cNvSpPr>
          <p:nvPr>
            <p:ph type="dt" sz="half" idx="10"/>
          </p:nvPr>
        </p:nvSpPr>
        <p:spPr/>
        <p:txBody>
          <a:bodyPr/>
          <a:lstStyle/>
          <a:p>
            <a:fld id="{9897E6A7-EF81-4E58-9BFC-8BA981658FD9}" type="datetimeFigureOut">
              <a:rPr lang="zh-CN" altLang="en-US" smtClean="0"/>
              <a:t>2023/3/8</a:t>
            </a:fld>
            <a:endParaRPr lang="zh-CN" altLang="en-US"/>
          </a:p>
        </p:txBody>
      </p:sp>
      <p:sp>
        <p:nvSpPr>
          <p:cNvPr id="6" name="页脚占位符 5">
            <a:extLst>
              <a:ext uri="{FF2B5EF4-FFF2-40B4-BE49-F238E27FC236}">
                <a16:creationId xmlns:a16="http://schemas.microsoft.com/office/drawing/2014/main" id="{1FED8888-60C6-C88B-A2C6-0248EBDF894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B9304D9-2CD0-AF87-3FB8-ACB77E5682B2}"/>
              </a:ext>
            </a:extLst>
          </p:cNvPr>
          <p:cNvSpPr>
            <a:spLocks noGrp="1"/>
          </p:cNvSpPr>
          <p:nvPr>
            <p:ph type="sldNum" sz="quarter" idx="12"/>
          </p:nvPr>
        </p:nvSpPr>
        <p:spPr/>
        <p:txBody>
          <a:bodyPr/>
          <a:lstStyle/>
          <a:p>
            <a:fld id="{B5C7DEE1-FC49-4D3E-B6F6-82504534A951}" type="slidenum">
              <a:rPr lang="zh-CN" altLang="en-US" smtClean="0"/>
              <a:t>‹#›</a:t>
            </a:fld>
            <a:endParaRPr lang="zh-CN" altLang="en-US"/>
          </a:p>
        </p:txBody>
      </p:sp>
    </p:spTree>
    <p:extLst>
      <p:ext uri="{BB962C8B-B14F-4D97-AF65-F5344CB8AC3E}">
        <p14:creationId xmlns:p14="http://schemas.microsoft.com/office/powerpoint/2010/main" val="1906596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E7E987-6A4F-BA28-802A-69C78B87CCE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98CF82-B001-9F8A-4EEA-EFBBFE845C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45002D6-84E0-D853-2E84-DEC489E7CB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FD1407-9BB7-8E6D-513A-895D12ADB44B}"/>
              </a:ext>
            </a:extLst>
          </p:cNvPr>
          <p:cNvSpPr>
            <a:spLocks noGrp="1"/>
          </p:cNvSpPr>
          <p:nvPr>
            <p:ph type="dt" sz="half" idx="10"/>
          </p:nvPr>
        </p:nvSpPr>
        <p:spPr/>
        <p:txBody>
          <a:bodyPr/>
          <a:lstStyle/>
          <a:p>
            <a:fld id="{9897E6A7-EF81-4E58-9BFC-8BA981658FD9}" type="datetimeFigureOut">
              <a:rPr lang="zh-CN" altLang="en-US" smtClean="0"/>
              <a:t>2023/3/8</a:t>
            </a:fld>
            <a:endParaRPr lang="zh-CN" altLang="en-US"/>
          </a:p>
        </p:txBody>
      </p:sp>
      <p:sp>
        <p:nvSpPr>
          <p:cNvPr id="6" name="页脚占位符 5">
            <a:extLst>
              <a:ext uri="{FF2B5EF4-FFF2-40B4-BE49-F238E27FC236}">
                <a16:creationId xmlns:a16="http://schemas.microsoft.com/office/drawing/2014/main" id="{618BD042-B39C-80F9-F5DD-8BAFBBF683A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3322E1-380B-885A-4972-FF1E9D5E6891}"/>
              </a:ext>
            </a:extLst>
          </p:cNvPr>
          <p:cNvSpPr>
            <a:spLocks noGrp="1"/>
          </p:cNvSpPr>
          <p:nvPr>
            <p:ph type="sldNum" sz="quarter" idx="12"/>
          </p:nvPr>
        </p:nvSpPr>
        <p:spPr/>
        <p:txBody>
          <a:bodyPr/>
          <a:lstStyle/>
          <a:p>
            <a:fld id="{B5C7DEE1-FC49-4D3E-B6F6-82504534A951}" type="slidenum">
              <a:rPr lang="zh-CN" altLang="en-US" smtClean="0"/>
              <a:t>‹#›</a:t>
            </a:fld>
            <a:endParaRPr lang="zh-CN" altLang="en-US"/>
          </a:p>
        </p:txBody>
      </p:sp>
    </p:spTree>
    <p:extLst>
      <p:ext uri="{BB962C8B-B14F-4D97-AF65-F5344CB8AC3E}">
        <p14:creationId xmlns:p14="http://schemas.microsoft.com/office/powerpoint/2010/main" val="1255818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2F156E9-C6CF-1841-2B96-D7B827511E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EA580C2-B4AD-471D-9FF1-417BA89C6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959C24-9F07-6280-628D-8FCBC27E17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97E6A7-EF81-4E58-9BFC-8BA981658FD9}" type="datetimeFigureOut">
              <a:rPr lang="zh-CN" altLang="en-US" smtClean="0"/>
              <a:t>2023/3/8</a:t>
            </a:fld>
            <a:endParaRPr lang="zh-CN" altLang="en-US"/>
          </a:p>
        </p:txBody>
      </p:sp>
      <p:sp>
        <p:nvSpPr>
          <p:cNvPr id="5" name="页脚占位符 4">
            <a:extLst>
              <a:ext uri="{FF2B5EF4-FFF2-40B4-BE49-F238E27FC236}">
                <a16:creationId xmlns:a16="http://schemas.microsoft.com/office/drawing/2014/main" id="{A081DDF9-D7FC-6288-7AF5-62DF74B782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676A09C-F3A5-5408-A63F-B08A9A16ED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C7DEE1-FC49-4D3E-B6F6-82504534A951}" type="slidenum">
              <a:rPr lang="zh-CN" altLang="en-US" smtClean="0"/>
              <a:t>‹#›</a:t>
            </a:fld>
            <a:endParaRPr lang="zh-CN" altLang="en-US"/>
          </a:p>
        </p:txBody>
      </p:sp>
    </p:spTree>
    <p:extLst>
      <p:ext uri="{BB962C8B-B14F-4D97-AF65-F5344CB8AC3E}">
        <p14:creationId xmlns:p14="http://schemas.microsoft.com/office/powerpoint/2010/main" val="865384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BD3CF-CA75-B5E6-3F3D-96D60D8ECFA5}"/>
              </a:ext>
            </a:extLst>
          </p:cNvPr>
          <p:cNvSpPr>
            <a:spLocks noGrp="1"/>
          </p:cNvSpPr>
          <p:nvPr>
            <p:ph type="ctrTitle"/>
          </p:nvPr>
        </p:nvSpPr>
        <p:spPr/>
        <p:txBody>
          <a:bodyPr/>
          <a:lstStyle/>
          <a:p>
            <a:r>
              <a:rPr lang="en-US" altLang="zh-CN" dirty="0"/>
              <a:t>NLP</a:t>
            </a:r>
            <a:endParaRPr lang="zh-CN" altLang="en-US" dirty="0"/>
          </a:p>
        </p:txBody>
      </p:sp>
      <p:sp>
        <p:nvSpPr>
          <p:cNvPr id="3" name="副标题 2">
            <a:extLst>
              <a:ext uri="{FF2B5EF4-FFF2-40B4-BE49-F238E27FC236}">
                <a16:creationId xmlns:a16="http://schemas.microsoft.com/office/drawing/2014/main" id="{5677EB6F-2760-7D15-9F96-B8D194EB4A54}"/>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15640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80797-76E4-7D12-859B-F4FBD0197883}"/>
              </a:ext>
            </a:extLst>
          </p:cNvPr>
          <p:cNvSpPr>
            <a:spLocks noGrp="1"/>
          </p:cNvSpPr>
          <p:nvPr>
            <p:ph type="title"/>
          </p:nvPr>
        </p:nvSpPr>
        <p:spPr/>
        <p:txBody>
          <a:bodyPr/>
          <a:lstStyle/>
          <a:p>
            <a:r>
              <a:rPr lang="zh-CN" altLang="en-US" dirty="0"/>
              <a:t>后处理</a:t>
            </a:r>
            <a:r>
              <a:rPr lang="en-US" altLang="zh-CN" dirty="0"/>
              <a:t>(</a:t>
            </a:r>
            <a:r>
              <a:rPr lang="en-US" altLang="zh-CN" dirty="0" err="1"/>
              <a:t>Gready</a:t>
            </a:r>
            <a:r>
              <a:rPr lang="en-US" altLang="zh-CN" dirty="0"/>
              <a:t> search)</a:t>
            </a:r>
            <a:endParaRPr lang="zh-CN" altLang="en-US" dirty="0"/>
          </a:p>
        </p:txBody>
      </p:sp>
      <p:pic>
        <p:nvPicPr>
          <p:cNvPr id="7" name="图片 6" descr="手机屏幕的截图&#10;&#10;中度可信度描述已自动生成">
            <a:extLst>
              <a:ext uri="{FF2B5EF4-FFF2-40B4-BE49-F238E27FC236}">
                <a16:creationId xmlns:a16="http://schemas.microsoft.com/office/drawing/2014/main" id="{F872343A-3B41-9F30-58E7-5B2A53C95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4340" y="2804475"/>
            <a:ext cx="4008634" cy="2336666"/>
          </a:xfrm>
          <a:prstGeom prst="rect">
            <a:avLst/>
          </a:prstGeom>
        </p:spPr>
      </p:pic>
    </p:spTree>
    <p:extLst>
      <p:ext uri="{BB962C8B-B14F-4D97-AF65-F5344CB8AC3E}">
        <p14:creationId xmlns:p14="http://schemas.microsoft.com/office/powerpoint/2010/main" val="3181906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80797-76E4-7D12-859B-F4FBD0197883}"/>
              </a:ext>
            </a:extLst>
          </p:cNvPr>
          <p:cNvSpPr>
            <a:spLocks noGrp="1"/>
          </p:cNvSpPr>
          <p:nvPr>
            <p:ph type="title"/>
          </p:nvPr>
        </p:nvSpPr>
        <p:spPr/>
        <p:txBody>
          <a:bodyPr/>
          <a:lstStyle/>
          <a:p>
            <a:r>
              <a:rPr lang="zh-CN" altLang="en-US" dirty="0"/>
              <a:t>后处理</a:t>
            </a:r>
            <a:r>
              <a:rPr lang="en-US" altLang="zh-CN" dirty="0"/>
              <a:t>(Beam search)</a:t>
            </a:r>
            <a:endParaRPr lang="zh-CN" altLang="en-US" dirty="0"/>
          </a:p>
        </p:txBody>
      </p:sp>
      <p:pic>
        <p:nvPicPr>
          <p:cNvPr id="6" name="图片 5" descr="图示&#10;&#10;描述已自动生成">
            <a:extLst>
              <a:ext uri="{FF2B5EF4-FFF2-40B4-BE49-F238E27FC236}">
                <a16:creationId xmlns:a16="http://schemas.microsoft.com/office/drawing/2014/main" id="{CAAC5402-DDF4-BE9A-567B-7211CA498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711" y="1805536"/>
            <a:ext cx="7362578" cy="4415853"/>
          </a:xfrm>
          <a:prstGeom prst="rect">
            <a:avLst/>
          </a:prstGeom>
        </p:spPr>
      </p:pic>
    </p:spTree>
    <p:extLst>
      <p:ext uri="{BB962C8B-B14F-4D97-AF65-F5344CB8AC3E}">
        <p14:creationId xmlns:p14="http://schemas.microsoft.com/office/powerpoint/2010/main" val="1660134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710C54-7687-25DF-00B7-85A89EB0FBE6}"/>
              </a:ext>
            </a:extLst>
          </p:cNvPr>
          <p:cNvSpPr>
            <a:spLocks noGrp="1"/>
          </p:cNvSpPr>
          <p:nvPr>
            <p:ph type="title"/>
          </p:nvPr>
        </p:nvSpPr>
        <p:spPr/>
        <p:txBody>
          <a:bodyPr>
            <a:normAutofit/>
          </a:bodyPr>
          <a:lstStyle/>
          <a:p>
            <a:r>
              <a:rPr lang="zh-CN" altLang="en-US" dirty="0"/>
              <a:t>预训练语言模型（</a:t>
            </a:r>
            <a:r>
              <a:rPr lang="en-US" altLang="zh-CN" dirty="0"/>
              <a:t>PLMs</a:t>
            </a:r>
            <a:r>
              <a:rPr lang="zh-CN" altLang="en-US" dirty="0"/>
              <a:t>）</a:t>
            </a:r>
          </a:p>
        </p:txBody>
      </p:sp>
      <p:sp>
        <p:nvSpPr>
          <p:cNvPr id="3" name="内容占位符 2">
            <a:extLst>
              <a:ext uri="{FF2B5EF4-FFF2-40B4-BE49-F238E27FC236}">
                <a16:creationId xmlns:a16="http://schemas.microsoft.com/office/drawing/2014/main" id="{E7A1E9F5-B87A-FAFD-96A1-355155994D7A}"/>
              </a:ext>
            </a:extLst>
          </p:cNvPr>
          <p:cNvSpPr>
            <a:spLocks noGrp="1"/>
          </p:cNvSpPr>
          <p:nvPr>
            <p:ph idx="1"/>
          </p:nvPr>
        </p:nvSpPr>
        <p:spPr/>
        <p:txBody>
          <a:bodyPr/>
          <a:lstStyle/>
          <a:p>
            <a:r>
              <a:rPr lang="zh-CN" altLang="en-US" dirty="0"/>
              <a:t>预训练的目的是让语言模型在不需要人工标注的情况下掌握人类语言的规律。</a:t>
            </a:r>
            <a:endParaRPr lang="en-US" altLang="zh-CN" dirty="0"/>
          </a:p>
          <a:p>
            <a:r>
              <a:rPr lang="en-US" altLang="zh-CN" dirty="0"/>
              <a:t>High-level idea</a:t>
            </a:r>
            <a:r>
              <a:rPr lang="zh-CN" altLang="en-US" dirty="0"/>
              <a:t>是通过完形填空</a:t>
            </a:r>
            <a:r>
              <a:rPr lang="en-US" altLang="zh-CN" dirty="0"/>
              <a:t>(Bert)</a:t>
            </a:r>
            <a:r>
              <a:rPr lang="zh-CN" altLang="en-US" dirty="0"/>
              <a:t>或者句子续写</a:t>
            </a:r>
            <a:r>
              <a:rPr lang="en-US" altLang="zh-CN" dirty="0"/>
              <a:t>(GPT)</a:t>
            </a:r>
            <a:r>
              <a:rPr lang="zh-CN" altLang="en-US" dirty="0"/>
              <a:t>的形式让神经网络发现语言的规律。</a:t>
            </a:r>
            <a:endParaRPr lang="en-US" altLang="zh-CN" dirty="0"/>
          </a:p>
          <a:p>
            <a:r>
              <a:rPr lang="zh-CN" altLang="en-US" dirty="0"/>
              <a:t>在预训练的过程，语言模型在一定程度上会背下训练语料库中的知识，形成知识图谱。这也是</a:t>
            </a:r>
            <a:r>
              <a:rPr lang="en-US" altLang="zh-CN" dirty="0" err="1"/>
              <a:t>ChatGPT</a:t>
            </a:r>
            <a:r>
              <a:rPr lang="zh-CN" altLang="en-US" dirty="0"/>
              <a:t>惊艳能力的来源之一。</a:t>
            </a:r>
            <a:endParaRPr lang="en-US" altLang="zh-CN" dirty="0"/>
          </a:p>
          <a:p>
            <a:r>
              <a:rPr lang="zh-CN" altLang="en-US" dirty="0"/>
              <a:t>预训练由于不需要人工标注，只需要无标注的语料库即可，这使得后续的大规模预训练成为了可能。</a:t>
            </a:r>
          </a:p>
        </p:txBody>
      </p:sp>
    </p:spTree>
    <p:extLst>
      <p:ext uri="{BB962C8B-B14F-4D97-AF65-F5344CB8AC3E}">
        <p14:creationId xmlns:p14="http://schemas.microsoft.com/office/powerpoint/2010/main" val="1421593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E3402C-57EB-25E8-8140-038234528D5C}"/>
              </a:ext>
            </a:extLst>
          </p:cNvPr>
          <p:cNvSpPr>
            <a:spLocks noGrp="1"/>
          </p:cNvSpPr>
          <p:nvPr>
            <p:ph type="title"/>
          </p:nvPr>
        </p:nvSpPr>
        <p:spPr/>
        <p:txBody>
          <a:bodyPr>
            <a:normAutofit/>
          </a:bodyPr>
          <a:lstStyle/>
          <a:p>
            <a:r>
              <a:rPr lang="zh-CN" altLang="en-US" dirty="0"/>
              <a:t>预训练语言模型（</a:t>
            </a:r>
            <a:r>
              <a:rPr lang="en-US" altLang="zh-CN" dirty="0"/>
              <a:t>PLMs</a:t>
            </a:r>
            <a:r>
              <a:rPr lang="zh-CN" altLang="en-US" dirty="0"/>
              <a:t>）</a:t>
            </a:r>
          </a:p>
        </p:txBody>
      </p:sp>
      <p:sp>
        <p:nvSpPr>
          <p:cNvPr id="3" name="文本占位符 2">
            <a:extLst>
              <a:ext uri="{FF2B5EF4-FFF2-40B4-BE49-F238E27FC236}">
                <a16:creationId xmlns:a16="http://schemas.microsoft.com/office/drawing/2014/main" id="{5E0E0991-CC15-618D-B770-D54FD2756B95}"/>
              </a:ext>
            </a:extLst>
          </p:cNvPr>
          <p:cNvSpPr>
            <a:spLocks noGrp="1"/>
          </p:cNvSpPr>
          <p:nvPr>
            <p:ph type="body" idx="1"/>
          </p:nvPr>
        </p:nvSpPr>
        <p:spPr/>
        <p:txBody>
          <a:bodyPr/>
          <a:lstStyle/>
          <a:p>
            <a:r>
              <a:rPr lang="en-US" altLang="zh-CN" dirty="0"/>
              <a:t>Bert(</a:t>
            </a:r>
            <a:r>
              <a:rPr lang="zh-CN" altLang="en-US" dirty="0"/>
              <a:t>完形填空</a:t>
            </a:r>
            <a:r>
              <a:rPr lang="en-US" altLang="zh-CN" dirty="0"/>
              <a:t>)</a:t>
            </a:r>
            <a:endParaRPr lang="zh-CN" altLang="en-US" dirty="0"/>
          </a:p>
        </p:txBody>
      </p:sp>
      <p:sp>
        <p:nvSpPr>
          <p:cNvPr id="4" name="内容占位符 3">
            <a:extLst>
              <a:ext uri="{FF2B5EF4-FFF2-40B4-BE49-F238E27FC236}">
                <a16:creationId xmlns:a16="http://schemas.microsoft.com/office/drawing/2014/main" id="{AE92081F-3D1A-EEA2-2822-CA1F217FA0FB}"/>
              </a:ext>
            </a:extLst>
          </p:cNvPr>
          <p:cNvSpPr>
            <a:spLocks noGrp="1"/>
          </p:cNvSpPr>
          <p:nvPr>
            <p:ph sz="half" idx="2"/>
          </p:nvPr>
        </p:nvSpPr>
        <p:spPr/>
        <p:txBody>
          <a:bodyPr/>
          <a:lstStyle/>
          <a:p>
            <a:r>
              <a:rPr lang="zh-CN" altLang="en-US" dirty="0"/>
              <a:t>任务：恢复句子中的一个被</a:t>
            </a:r>
            <a:r>
              <a:rPr lang="en-US" altLang="zh-CN" dirty="0"/>
              <a:t>masked</a:t>
            </a:r>
            <a:r>
              <a:rPr lang="zh-CN" altLang="en-US" dirty="0"/>
              <a:t>词。</a:t>
            </a:r>
            <a:endParaRPr lang="en-US" altLang="zh-CN" dirty="0"/>
          </a:p>
          <a:p>
            <a:r>
              <a:rPr lang="zh-CN" altLang="en-US" dirty="0"/>
              <a:t>例子</a:t>
            </a:r>
            <a:r>
              <a:rPr lang="en-US" altLang="zh-CN" dirty="0"/>
              <a:t>: A robot must </a:t>
            </a:r>
            <a:r>
              <a:rPr lang="en-US" altLang="zh-CN" dirty="0">
                <a:highlight>
                  <a:srgbClr val="00FFFF"/>
                </a:highlight>
              </a:rPr>
              <a:t>[mask]</a:t>
            </a:r>
            <a:r>
              <a:rPr lang="en-US" altLang="zh-CN" dirty="0"/>
              <a:t> the orders. [mask]</a:t>
            </a:r>
            <a:r>
              <a:rPr lang="zh-CN" altLang="en-US" dirty="0"/>
              <a:t>的答案为</a:t>
            </a:r>
            <a:r>
              <a:rPr lang="en-US" altLang="zh-CN" dirty="0"/>
              <a:t>obey</a:t>
            </a:r>
            <a:r>
              <a:rPr lang="zh-CN" altLang="en-US" dirty="0"/>
              <a:t>。</a:t>
            </a:r>
            <a:endParaRPr lang="en-US" altLang="zh-CN" dirty="0"/>
          </a:p>
          <a:p>
            <a:r>
              <a:rPr lang="zh-CN" altLang="en-US" dirty="0"/>
              <a:t>由于不易迁移到生成任务，并且不易</a:t>
            </a:r>
            <a:r>
              <a:rPr lang="en-US" altLang="zh-CN" dirty="0"/>
              <a:t>scale up</a:t>
            </a:r>
            <a:r>
              <a:rPr lang="zh-CN" altLang="en-US" dirty="0"/>
              <a:t>，所以未能成为目前的主流方法。</a:t>
            </a:r>
          </a:p>
        </p:txBody>
      </p:sp>
      <p:sp>
        <p:nvSpPr>
          <p:cNvPr id="5" name="文本占位符 4">
            <a:extLst>
              <a:ext uri="{FF2B5EF4-FFF2-40B4-BE49-F238E27FC236}">
                <a16:creationId xmlns:a16="http://schemas.microsoft.com/office/drawing/2014/main" id="{5DA77DDA-D311-055B-FD22-7E43DA2F720A}"/>
              </a:ext>
            </a:extLst>
          </p:cNvPr>
          <p:cNvSpPr>
            <a:spLocks noGrp="1"/>
          </p:cNvSpPr>
          <p:nvPr>
            <p:ph type="body" sz="quarter" idx="3"/>
          </p:nvPr>
        </p:nvSpPr>
        <p:spPr/>
        <p:txBody>
          <a:bodyPr/>
          <a:lstStyle/>
          <a:p>
            <a:r>
              <a:rPr lang="en-US" altLang="zh-CN" dirty="0"/>
              <a:t>GPT(</a:t>
            </a:r>
            <a:r>
              <a:rPr lang="zh-CN" altLang="en-US" dirty="0"/>
              <a:t>句子续写</a:t>
            </a:r>
            <a:r>
              <a:rPr lang="en-US" altLang="zh-CN" dirty="0"/>
              <a:t>)</a:t>
            </a:r>
            <a:endParaRPr lang="zh-CN" altLang="en-US" dirty="0"/>
          </a:p>
        </p:txBody>
      </p:sp>
      <p:sp>
        <p:nvSpPr>
          <p:cNvPr id="6" name="内容占位符 5">
            <a:extLst>
              <a:ext uri="{FF2B5EF4-FFF2-40B4-BE49-F238E27FC236}">
                <a16:creationId xmlns:a16="http://schemas.microsoft.com/office/drawing/2014/main" id="{A7E6FF7B-6AE1-AFBE-4D0D-05D456FC5C2C}"/>
              </a:ext>
            </a:extLst>
          </p:cNvPr>
          <p:cNvSpPr>
            <a:spLocks noGrp="1"/>
          </p:cNvSpPr>
          <p:nvPr>
            <p:ph sz="quarter" idx="4"/>
          </p:nvPr>
        </p:nvSpPr>
        <p:spPr/>
        <p:txBody>
          <a:bodyPr/>
          <a:lstStyle/>
          <a:p>
            <a:r>
              <a:rPr lang="zh-CN" altLang="en-US" dirty="0"/>
              <a:t>任务：恢复句子中的下一个词。</a:t>
            </a:r>
            <a:endParaRPr lang="en-US" altLang="zh-CN" dirty="0"/>
          </a:p>
          <a:p>
            <a:r>
              <a:rPr lang="zh-CN" altLang="en-US" dirty="0"/>
              <a:t>例子：</a:t>
            </a:r>
            <a:r>
              <a:rPr lang="en-US" altLang="zh-CN" dirty="0"/>
              <a:t> A robot must obey the</a:t>
            </a:r>
            <a:r>
              <a:rPr lang="zh-CN" altLang="en-US" dirty="0"/>
              <a:t> </a:t>
            </a:r>
            <a:r>
              <a:rPr lang="en-US" altLang="zh-CN" dirty="0">
                <a:highlight>
                  <a:srgbClr val="00FFFF"/>
                </a:highlight>
              </a:rPr>
              <a:t>[mask]</a:t>
            </a:r>
            <a:r>
              <a:rPr lang="zh-CN" altLang="en-US" dirty="0"/>
              <a:t>。</a:t>
            </a:r>
            <a:r>
              <a:rPr lang="en-US" altLang="zh-CN" dirty="0"/>
              <a:t>[mask]</a:t>
            </a:r>
            <a:r>
              <a:rPr lang="zh-CN" altLang="en-US" dirty="0"/>
              <a:t>的答案为</a:t>
            </a:r>
            <a:r>
              <a:rPr lang="en-US" altLang="zh-CN" dirty="0"/>
              <a:t>orders</a:t>
            </a:r>
            <a:r>
              <a:rPr lang="zh-CN" altLang="en-US" dirty="0"/>
              <a:t>。</a:t>
            </a:r>
            <a:endParaRPr lang="en-US" altLang="zh-CN" dirty="0"/>
          </a:p>
          <a:p>
            <a:r>
              <a:rPr lang="zh-CN" altLang="en-US" dirty="0"/>
              <a:t>对生成式任务友好，容易</a:t>
            </a:r>
            <a:r>
              <a:rPr lang="en-US" altLang="zh-CN" dirty="0"/>
              <a:t>scale up</a:t>
            </a:r>
            <a:r>
              <a:rPr lang="zh-CN" altLang="en-US" dirty="0"/>
              <a:t>，并在</a:t>
            </a:r>
            <a:r>
              <a:rPr lang="en-US" altLang="zh-CN" dirty="0"/>
              <a:t>LLM</a:t>
            </a:r>
            <a:r>
              <a:rPr lang="zh-CN" altLang="en-US" dirty="0"/>
              <a:t>阶段发现额外的能力。成为了目前的主要方法。</a:t>
            </a:r>
            <a:endParaRPr lang="en-US" altLang="zh-CN" dirty="0"/>
          </a:p>
          <a:p>
            <a:endParaRPr lang="zh-CN" altLang="en-US" dirty="0"/>
          </a:p>
        </p:txBody>
      </p:sp>
    </p:spTree>
    <p:extLst>
      <p:ext uri="{BB962C8B-B14F-4D97-AF65-F5344CB8AC3E}">
        <p14:creationId xmlns:p14="http://schemas.microsoft.com/office/powerpoint/2010/main" val="49096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E3402C-57EB-25E8-8140-038234528D5C}"/>
              </a:ext>
            </a:extLst>
          </p:cNvPr>
          <p:cNvSpPr>
            <a:spLocks noGrp="1"/>
          </p:cNvSpPr>
          <p:nvPr>
            <p:ph type="title"/>
          </p:nvPr>
        </p:nvSpPr>
        <p:spPr/>
        <p:txBody>
          <a:bodyPr>
            <a:normAutofit/>
          </a:bodyPr>
          <a:lstStyle/>
          <a:p>
            <a:r>
              <a:rPr lang="zh-CN" altLang="en-US" dirty="0"/>
              <a:t>预训练语言模型（</a:t>
            </a:r>
            <a:r>
              <a:rPr lang="en-US" altLang="zh-CN" dirty="0"/>
              <a:t>PLMs</a:t>
            </a:r>
            <a:r>
              <a:rPr lang="zh-CN" altLang="en-US" dirty="0"/>
              <a:t>）</a:t>
            </a:r>
          </a:p>
        </p:txBody>
      </p:sp>
      <p:pic>
        <p:nvPicPr>
          <p:cNvPr id="10" name="图片 9" descr="图示&#10;&#10;描述已自动生成">
            <a:extLst>
              <a:ext uri="{FF2B5EF4-FFF2-40B4-BE49-F238E27FC236}">
                <a16:creationId xmlns:a16="http://schemas.microsoft.com/office/drawing/2014/main" id="{72DA4003-B5A6-DCAD-FCA8-B00C19A4CE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019" y="2068046"/>
            <a:ext cx="4316141" cy="3863488"/>
          </a:xfrm>
          <a:prstGeom prst="rect">
            <a:avLst/>
          </a:prstGeom>
        </p:spPr>
      </p:pic>
      <p:pic>
        <p:nvPicPr>
          <p:cNvPr id="18" name="图片 17" descr="图示&#10;&#10;描述已自动生成">
            <a:extLst>
              <a:ext uri="{FF2B5EF4-FFF2-40B4-BE49-F238E27FC236}">
                <a16:creationId xmlns:a16="http://schemas.microsoft.com/office/drawing/2014/main" id="{99ECC9A9-6C88-B9EE-81FA-FC2A749F2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2626" y="2064472"/>
            <a:ext cx="4155649" cy="3867062"/>
          </a:xfrm>
          <a:prstGeom prst="rect">
            <a:avLst/>
          </a:prstGeom>
        </p:spPr>
      </p:pic>
    </p:spTree>
    <p:extLst>
      <p:ext uri="{BB962C8B-B14F-4D97-AF65-F5344CB8AC3E}">
        <p14:creationId xmlns:p14="http://schemas.microsoft.com/office/powerpoint/2010/main" val="402148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710C54-7687-25DF-00B7-85A89EB0FBE6}"/>
              </a:ext>
            </a:extLst>
          </p:cNvPr>
          <p:cNvSpPr>
            <a:spLocks noGrp="1"/>
          </p:cNvSpPr>
          <p:nvPr>
            <p:ph type="title"/>
          </p:nvPr>
        </p:nvSpPr>
        <p:spPr/>
        <p:txBody>
          <a:bodyPr>
            <a:normAutofit/>
          </a:bodyPr>
          <a:lstStyle/>
          <a:p>
            <a:r>
              <a:rPr lang="zh-CN" altLang="en-US" dirty="0"/>
              <a:t>大规模语言模型（</a:t>
            </a:r>
            <a:r>
              <a:rPr lang="en-US" altLang="zh-CN" dirty="0"/>
              <a:t>LLM</a:t>
            </a:r>
            <a:r>
              <a:rPr lang="zh-CN" altLang="en-US" dirty="0"/>
              <a:t>）</a:t>
            </a:r>
          </a:p>
        </p:txBody>
      </p:sp>
      <p:sp>
        <p:nvSpPr>
          <p:cNvPr id="3" name="内容占位符 2">
            <a:extLst>
              <a:ext uri="{FF2B5EF4-FFF2-40B4-BE49-F238E27FC236}">
                <a16:creationId xmlns:a16="http://schemas.microsoft.com/office/drawing/2014/main" id="{E7A1E9F5-B87A-FAFD-96A1-355155994D7A}"/>
              </a:ext>
            </a:extLst>
          </p:cNvPr>
          <p:cNvSpPr>
            <a:spLocks noGrp="1"/>
          </p:cNvSpPr>
          <p:nvPr>
            <p:ph idx="1"/>
          </p:nvPr>
        </p:nvSpPr>
        <p:spPr/>
        <p:txBody>
          <a:bodyPr/>
          <a:lstStyle/>
          <a:p>
            <a:r>
              <a:rPr lang="zh-CN" altLang="en-US" dirty="0"/>
              <a:t>大规模语言模型在预训练模型的基础上进一步的扩大了模型容量和训练语料库规模。</a:t>
            </a:r>
            <a:endParaRPr lang="en-US" altLang="zh-CN" dirty="0"/>
          </a:p>
          <a:p>
            <a:r>
              <a:rPr lang="zh-CN" altLang="en-US" dirty="0"/>
              <a:t>大规模语言模型在近期的研究中被发现具备了许多小模型不存在的能力，例如</a:t>
            </a:r>
            <a:r>
              <a:rPr lang="en-US" altLang="zh-CN" dirty="0"/>
              <a:t>In-context learning</a:t>
            </a:r>
            <a:r>
              <a:rPr lang="zh-CN" altLang="en-US" dirty="0"/>
              <a:t>和</a:t>
            </a:r>
            <a:r>
              <a:rPr lang="en-US" altLang="zh-CN" dirty="0"/>
              <a:t>chain of thought</a:t>
            </a:r>
            <a:r>
              <a:rPr lang="zh-CN" altLang="en-US" dirty="0"/>
              <a:t>。</a:t>
            </a:r>
            <a:endParaRPr lang="en-US" altLang="zh-CN" dirty="0"/>
          </a:p>
          <a:p>
            <a:r>
              <a:rPr lang="zh-CN" altLang="en-US" dirty="0"/>
              <a:t>国内在这方面被拉开差距，主要是训练语料库的不足和近年来的投入不足。</a:t>
            </a:r>
            <a:endParaRPr lang="en-US" altLang="zh-CN" dirty="0"/>
          </a:p>
          <a:p>
            <a:r>
              <a:rPr lang="zh-CN" altLang="en-US" dirty="0"/>
              <a:t>数据的质量和数量是</a:t>
            </a:r>
            <a:r>
              <a:rPr lang="en-US" altLang="zh-CN" dirty="0"/>
              <a:t>LLM</a:t>
            </a:r>
            <a:r>
              <a:rPr lang="zh-CN" altLang="en-US" dirty="0"/>
              <a:t>的关键。</a:t>
            </a:r>
          </a:p>
        </p:txBody>
      </p:sp>
    </p:spTree>
    <p:extLst>
      <p:ext uri="{BB962C8B-B14F-4D97-AF65-F5344CB8AC3E}">
        <p14:creationId xmlns:p14="http://schemas.microsoft.com/office/powerpoint/2010/main" val="2823487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表, 气泡图&#10;&#10;描述已自动生成">
            <a:extLst>
              <a:ext uri="{FF2B5EF4-FFF2-40B4-BE49-F238E27FC236}">
                <a16:creationId xmlns:a16="http://schemas.microsoft.com/office/drawing/2014/main" id="{C5B3827E-25D0-3471-C42F-4FFC06AB6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07" y="246193"/>
            <a:ext cx="11752986" cy="6365614"/>
          </a:xfrm>
          <a:prstGeom prst="rect">
            <a:avLst/>
          </a:prstGeom>
        </p:spPr>
      </p:pic>
    </p:spTree>
    <p:extLst>
      <p:ext uri="{BB962C8B-B14F-4D97-AF65-F5344CB8AC3E}">
        <p14:creationId xmlns:p14="http://schemas.microsoft.com/office/powerpoint/2010/main" val="2367783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C8620-1C87-9710-AB28-EB4E7058A47C}"/>
              </a:ext>
            </a:extLst>
          </p:cNvPr>
          <p:cNvSpPr>
            <a:spLocks noGrp="1"/>
          </p:cNvSpPr>
          <p:nvPr>
            <p:ph type="title"/>
          </p:nvPr>
        </p:nvSpPr>
        <p:spPr/>
        <p:txBody>
          <a:bodyPr/>
          <a:lstStyle/>
          <a:p>
            <a:r>
              <a:rPr lang="en-US" altLang="zh-CN" dirty="0"/>
              <a:t>GPT-3</a:t>
            </a:r>
            <a:endParaRPr lang="zh-CN" altLang="en-US" dirty="0"/>
          </a:p>
        </p:txBody>
      </p:sp>
      <p:sp>
        <p:nvSpPr>
          <p:cNvPr id="3" name="内容占位符 2">
            <a:extLst>
              <a:ext uri="{FF2B5EF4-FFF2-40B4-BE49-F238E27FC236}">
                <a16:creationId xmlns:a16="http://schemas.microsoft.com/office/drawing/2014/main" id="{036D2AD6-30A0-A273-851A-FA3CD0FC7009}"/>
              </a:ext>
            </a:extLst>
          </p:cNvPr>
          <p:cNvSpPr>
            <a:spLocks noGrp="1"/>
          </p:cNvSpPr>
          <p:nvPr>
            <p:ph idx="1"/>
          </p:nvPr>
        </p:nvSpPr>
        <p:spPr/>
        <p:txBody>
          <a:bodyPr/>
          <a:lstStyle/>
          <a:p>
            <a:r>
              <a:rPr lang="zh-CN" altLang="en-US" dirty="0"/>
              <a:t>一共</a:t>
            </a:r>
            <a:r>
              <a:rPr lang="en-US" altLang="zh-CN" dirty="0"/>
              <a:t>5</a:t>
            </a:r>
            <a:r>
              <a:rPr lang="zh-CN" altLang="en-US" dirty="0"/>
              <a:t>个数据集：</a:t>
            </a:r>
            <a:r>
              <a:rPr lang="en-US" altLang="zh-CN" dirty="0"/>
              <a:t>CommonCrawl1</a:t>
            </a:r>
            <a:r>
              <a:rPr lang="zh-CN" altLang="en-US" dirty="0"/>
              <a:t>、</a:t>
            </a:r>
            <a:r>
              <a:rPr lang="en-US" altLang="zh-CN" dirty="0"/>
              <a:t> WebText2</a:t>
            </a:r>
            <a:r>
              <a:rPr lang="zh-CN" altLang="en-US" dirty="0"/>
              <a:t>、</a:t>
            </a:r>
            <a:r>
              <a:rPr lang="en-US" altLang="zh-CN" dirty="0"/>
              <a:t>2</a:t>
            </a:r>
            <a:r>
              <a:rPr lang="zh-CN" altLang="en-US" dirty="0"/>
              <a:t>个互联网书籍语料库、英文维基百科。书籍语料库并没有介绍。</a:t>
            </a:r>
            <a:endParaRPr lang="en-US" altLang="zh-CN" dirty="0"/>
          </a:p>
          <a:p>
            <a:r>
              <a:rPr lang="zh-CN" altLang="en-US" dirty="0"/>
              <a:t>除了</a:t>
            </a:r>
            <a:r>
              <a:rPr lang="en-US" altLang="zh-CN" dirty="0"/>
              <a:t>CommonCrawl1</a:t>
            </a:r>
            <a:r>
              <a:rPr lang="zh-CN" altLang="en-US" dirty="0"/>
              <a:t>以外，其他所有数据集被定义成高质量的</a:t>
            </a:r>
            <a:r>
              <a:rPr lang="en-US" altLang="zh-CN" dirty="0"/>
              <a:t>reference corpora</a:t>
            </a:r>
            <a:r>
              <a:rPr lang="zh-CN" altLang="en-US" dirty="0"/>
              <a:t>（高质量语料库）。</a:t>
            </a:r>
            <a:endParaRPr lang="en-US" altLang="zh-CN" dirty="0"/>
          </a:p>
          <a:p>
            <a:r>
              <a:rPr lang="en-US" altLang="zh-CN" dirty="0"/>
              <a:t>CommonCrawl1</a:t>
            </a:r>
            <a:r>
              <a:rPr lang="zh-CN" altLang="en-US" dirty="0"/>
              <a:t>数据量极大。处理数据集的最后需要进行去重。</a:t>
            </a:r>
            <a:endParaRPr lang="en-US" altLang="zh-CN" dirty="0"/>
          </a:p>
          <a:p>
            <a:endParaRPr lang="en-US" altLang="zh-CN" dirty="0"/>
          </a:p>
        </p:txBody>
      </p:sp>
      <p:pic>
        <p:nvPicPr>
          <p:cNvPr id="7" name="图片 6" descr="表格&#10;&#10;描述已自动生成">
            <a:extLst>
              <a:ext uri="{FF2B5EF4-FFF2-40B4-BE49-F238E27FC236}">
                <a16:creationId xmlns:a16="http://schemas.microsoft.com/office/drawing/2014/main" id="{73B03CBE-0F77-3C04-EDFC-96DEAE6CF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368" y="4099632"/>
            <a:ext cx="6186929" cy="2523697"/>
          </a:xfrm>
          <a:prstGeom prst="rect">
            <a:avLst/>
          </a:prstGeom>
        </p:spPr>
      </p:pic>
    </p:spTree>
    <p:extLst>
      <p:ext uri="{BB962C8B-B14F-4D97-AF65-F5344CB8AC3E}">
        <p14:creationId xmlns:p14="http://schemas.microsoft.com/office/powerpoint/2010/main" val="122784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C8620-1C87-9710-AB28-EB4E7058A47C}"/>
              </a:ext>
            </a:extLst>
          </p:cNvPr>
          <p:cNvSpPr>
            <a:spLocks noGrp="1"/>
          </p:cNvSpPr>
          <p:nvPr>
            <p:ph type="title"/>
          </p:nvPr>
        </p:nvSpPr>
        <p:spPr/>
        <p:txBody>
          <a:bodyPr/>
          <a:lstStyle/>
          <a:p>
            <a:r>
              <a:rPr lang="en-US" altLang="zh-CN" dirty="0"/>
              <a:t>CommonCrawl1</a:t>
            </a:r>
            <a:endParaRPr lang="zh-CN" altLang="en-US" dirty="0"/>
          </a:p>
        </p:txBody>
      </p:sp>
      <p:sp>
        <p:nvSpPr>
          <p:cNvPr id="3" name="内容占位符 2">
            <a:extLst>
              <a:ext uri="{FF2B5EF4-FFF2-40B4-BE49-F238E27FC236}">
                <a16:creationId xmlns:a16="http://schemas.microsoft.com/office/drawing/2014/main" id="{036D2AD6-30A0-A273-851A-FA3CD0FC7009}"/>
              </a:ext>
            </a:extLst>
          </p:cNvPr>
          <p:cNvSpPr>
            <a:spLocks noGrp="1"/>
          </p:cNvSpPr>
          <p:nvPr>
            <p:ph idx="1"/>
          </p:nvPr>
        </p:nvSpPr>
        <p:spPr/>
        <p:txBody>
          <a:bodyPr/>
          <a:lstStyle/>
          <a:p>
            <a:r>
              <a:rPr lang="zh-CN" altLang="en-US" dirty="0"/>
              <a:t>原始数据量</a:t>
            </a:r>
            <a:r>
              <a:rPr lang="en-US" altLang="zh-CN" dirty="0"/>
              <a:t>PB</a:t>
            </a:r>
            <a:r>
              <a:rPr lang="zh-CN" altLang="en-US" dirty="0"/>
              <a:t>级别，包含</a:t>
            </a:r>
            <a:r>
              <a:rPr lang="en-US" altLang="zh-CN" dirty="0"/>
              <a:t>2008</a:t>
            </a:r>
            <a:r>
              <a:rPr lang="zh-CN" altLang="en-US" dirty="0"/>
              <a:t>年以来网络上爬取的网页数据。（应该只包含互联网网页数据）</a:t>
            </a:r>
            <a:endParaRPr lang="en-US" altLang="zh-CN" dirty="0"/>
          </a:p>
          <a:p>
            <a:r>
              <a:rPr lang="zh-CN" altLang="en-US" dirty="0"/>
              <a:t>这个数据集虽然规模很大，但是可能质量不行，需要复杂预处理，</a:t>
            </a:r>
            <a:r>
              <a:rPr lang="en-US" altLang="zh-CN" dirty="0" err="1"/>
              <a:t>openai</a:t>
            </a:r>
            <a:r>
              <a:rPr lang="zh-CN" altLang="en-US" dirty="0"/>
              <a:t>花了大功夫处理、过滤这个数据集。</a:t>
            </a:r>
            <a:endParaRPr lang="en-US" altLang="zh-CN" dirty="0"/>
          </a:p>
          <a:p>
            <a:r>
              <a:rPr lang="en-US" altLang="zh-CN" dirty="0" err="1"/>
              <a:t>openai</a:t>
            </a:r>
            <a:r>
              <a:rPr lang="zh-CN" altLang="en-US" dirty="0"/>
              <a:t>根据他们的高质量语料库（另外</a:t>
            </a:r>
            <a:r>
              <a:rPr lang="en-US" altLang="zh-CN" dirty="0"/>
              <a:t>4</a:t>
            </a:r>
            <a:r>
              <a:rPr lang="zh-CN" altLang="en-US" dirty="0"/>
              <a:t>个）与其的相似度过滤。具体做法为训练一个分类器区分高质量语料库和</a:t>
            </a:r>
            <a:r>
              <a:rPr lang="en-US" altLang="zh-CN" dirty="0"/>
              <a:t>CommonCrawl1</a:t>
            </a:r>
            <a:r>
              <a:rPr lang="zh-CN" altLang="en-US" dirty="0"/>
              <a:t>，如果分类器分不出来的内容就被留下，被分出来的就被过滤掉。</a:t>
            </a:r>
            <a:endParaRPr lang="en-US" altLang="zh-CN" dirty="0"/>
          </a:p>
          <a:p>
            <a:r>
              <a:rPr lang="en-US" altLang="zh-CN" dirty="0"/>
              <a:t>Link: https://commoncrawl.org/the-data/get-started/</a:t>
            </a:r>
          </a:p>
        </p:txBody>
      </p:sp>
    </p:spTree>
    <p:extLst>
      <p:ext uri="{BB962C8B-B14F-4D97-AF65-F5344CB8AC3E}">
        <p14:creationId xmlns:p14="http://schemas.microsoft.com/office/powerpoint/2010/main" val="1144518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C8620-1C87-9710-AB28-EB4E7058A47C}"/>
              </a:ext>
            </a:extLst>
          </p:cNvPr>
          <p:cNvSpPr>
            <a:spLocks noGrp="1"/>
          </p:cNvSpPr>
          <p:nvPr>
            <p:ph type="title"/>
          </p:nvPr>
        </p:nvSpPr>
        <p:spPr/>
        <p:txBody>
          <a:bodyPr/>
          <a:lstStyle/>
          <a:p>
            <a:r>
              <a:rPr lang="zh-CN" altLang="en-US" dirty="0"/>
              <a:t>高质量语料库</a:t>
            </a:r>
          </a:p>
        </p:txBody>
      </p:sp>
      <p:sp>
        <p:nvSpPr>
          <p:cNvPr id="3" name="内容占位符 2">
            <a:extLst>
              <a:ext uri="{FF2B5EF4-FFF2-40B4-BE49-F238E27FC236}">
                <a16:creationId xmlns:a16="http://schemas.microsoft.com/office/drawing/2014/main" id="{036D2AD6-30A0-A273-851A-FA3CD0FC7009}"/>
              </a:ext>
            </a:extLst>
          </p:cNvPr>
          <p:cNvSpPr>
            <a:spLocks noGrp="1"/>
          </p:cNvSpPr>
          <p:nvPr>
            <p:ph idx="1"/>
          </p:nvPr>
        </p:nvSpPr>
        <p:spPr/>
        <p:txBody>
          <a:bodyPr>
            <a:normAutofit lnSpcReduction="10000"/>
          </a:bodyPr>
          <a:lstStyle/>
          <a:p>
            <a:r>
              <a:rPr lang="en-US" altLang="zh-CN" dirty="0"/>
              <a:t>WebText2</a:t>
            </a:r>
            <a:r>
              <a:rPr lang="zh-CN" altLang="en-US" dirty="0"/>
              <a:t>是</a:t>
            </a:r>
            <a:r>
              <a:rPr lang="en-US" altLang="zh-CN" dirty="0" err="1"/>
              <a:t>webtext</a:t>
            </a:r>
            <a:r>
              <a:rPr lang="zh-CN" altLang="en-US" dirty="0"/>
              <a:t>数据集的拓展版，即收集日期的窗口放宽。主要来源于外国论坛</a:t>
            </a:r>
            <a:r>
              <a:rPr lang="en-US" altLang="zh-CN" dirty="0"/>
              <a:t>Reddit</a:t>
            </a:r>
            <a:r>
              <a:rPr lang="zh-CN" altLang="en-US" dirty="0"/>
              <a:t>，通过用户评分高低过滤。</a:t>
            </a:r>
            <a:r>
              <a:rPr lang="en-US" altLang="zh-CN" dirty="0"/>
              <a:t>Note: </a:t>
            </a:r>
            <a:r>
              <a:rPr lang="en-US" altLang="zh-CN" dirty="0" err="1"/>
              <a:t>webtext</a:t>
            </a:r>
            <a:r>
              <a:rPr lang="zh-CN" altLang="en-US" dirty="0"/>
              <a:t>是</a:t>
            </a:r>
            <a:r>
              <a:rPr lang="en-US" altLang="zh-CN" dirty="0"/>
              <a:t>GPT2</a:t>
            </a:r>
            <a:r>
              <a:rPr lang="zh-CN" altLang="en-US" dirty="0"/>
              <a:t>训练集的主体。</a:t>
            </a:r>
            <a:endParaRPr lang="en-US" altLang="zh-CN" dirty="0"/>
          </a:p>
          <a:p>
            <a:r>
              <a:rPr lang="en-US" altLang="zh-CN" dirty="0"/>
              <a:t>Book1 book2</a:t>
            </a:r>
            <a:r>
              <a:rPr lang="zh-CN" altLang="en-US" dirty="0"/>
              <a:t>没有资料介绍该语料库。个人猜测是收集所有的书籍，甚至包括</a:t>
            </a:r>
            <a:r>
              <a:rPr lang="en-US" altLang="zh-CN" dirty="0"/>
              <a:t>CVPR</a:t>
            </a:r>
            <a:r>
              <a:rPr lang="zh-CN" altLang="en-US" dirty="0"/>
              <a:t>等会议论文，因为</a:t>
            </a:r>
            <a:r>
              <a:rPr lang="en-US" altLang="zh-CN" dirty="0" err="1"/>
              <a:t>chatgpt</a:t>
            </a:r>
            <a:r>
              <a:rPr lang="zh-CN" altLang="en-US" dirty="0"/>
              <a:t>可以背出论文内容。</a:t>
            </a:r>
            <a:endParaRPr lang="en-US" altLang="zh-CN" dirty="0"/>
          </a:p>
          <a:p>
            <a:r>
              <a:rPr lang="zh-CN" altLang="en-US" dirty="0"/>
              <a:t>维基百科数据库仅来源于英文维基百科，其他语言的维基百科不会被采用。维基百科一部分因为会被作为测试集防止过拟合，所以这部分被从训练集中移除。</a:t>
            </a:r>
            <a:endParaRPr lang="en-US" altLang="zh-CN" dirty="0"/>
          </a:p>
          <a:p>
            <a:r>
              <a:rPr lang="zh-CN" altLang="en-US" dirty="0"/>
              <a:t>总结：训练集被分成两部分：一部分是高质量语料库，即用于训练模型，也被用于作为锚点，过滤其他的语料库；另一部分是</a:t>
            </a:r>
            <a:r>
              <a:rPr lang="en-US" altLang="zh-CN" dirty="0"/>
              <a:t>CommonCrawl1</a:t>
            </a:r>
            <a:r>
              <a:rPr lang="zh-CN" altLang="en-US" dirty="0"/>
              <a:t>，量大质量低，通过高质量语料库过滤。</a:t>
            </a:r>
            <a:endParaRPr lang="en-US" altLang="zh-CN" dirty="0"/>
          </a:p>
        </p:txBody>
      </p:sp>
    </p:spTree>
    <p:extLst>
      <p:ext uri="{BB962C8B-B14F-4D97-AF65-F5344CB8AC3E}">
        <p14:creationId xmlns:p14="http://schemas.microsoft.com/office/powerpoint/2010/main" val="1008921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C8620-1C87-9710-AB28-EB4E7058A47C}"/>
              </a:ext>
            </a:extLst>
          </p:cNvPr>
          <p:cNvSpPr>
            <a:spLocks noGrp="1"/>
          </p:cNvSpPr>
          <p:nvPr>
            <p:ph type="title"/>
          </p:nvPr>
        </p:nvSpPr>
        <p:spPr/>
        <p:txBody>
          <a:bodyPr/>
          <a:lstStyle/>
          <a:p>
            <a:r>
              <a:rPr lang="zh-CN" altLang="en-US" dirty="0"/>
              <a:t>内容</a:t>
            </a:r>
          </a:p>
        </p:txBody>
      </p:sp>
      <p:sp>
        <p:nvSpPr>
          <p:cNvPr id="3" name="内容占位符 2">
            <a:extLst>
              <a:ext uri="{FF2B5EF4-FFF2-40B4-BE49-F238E27FC236}">
                <a16:creationId xmlns:a16="http://schemas.microsoft.com/office/drawing/2014/main" id="{036D2AD6-30A0-A273-851A-FA3CD0FC7009}"/>
              </a:ext>
            </a:extLst>
          </p:cNvPr>
          <p:cNvSpPr>
            <a:spLocks noGrp="1"/>
          </p:cNvSpPr>
          <p:nvPr>
            <p:ph idx="1"/>
          </p:nvPr>
        </p:nvSpPr>
        <p:spPr/>
        <p:txBody>
          <a:bodyPr>
            <a:normAutofit fontScale="92500" lnSpcReduction="20000"/>
          </a:bodyPr>
          <a:lstStyle/>
          <a:p>
            <a:r>
              <a:rPr lang="en-US" altLang="zh-CN" dirty="0"/>
              <a:t>NLP</a:t>
            </a:r>
            <a:r>
              <a:rPr lang="zh-CN" altLang="en-US" dirty="0"/>
              <a:t>模型</a:t>
            </a:r>
            <a:r>
              <a:rPr lang="en-US" altLang="zh-CN" dirty="0"/>
              <a:t>I/O</a:t>
            </a:r>
          </a:p>
          <a:p>
            <a:r>
              <a:rPr lang="zh-CN" altLang="en-US" dirty="0"/>
              <a:t>自回归模型与后处理</a:t>
            </a:r>
            <a:endParaRPr lang="en-US" altLang="zh-CN" dirty="0"/>
          </a:p>
          <a:p>
            <a:r>
              <a:rPr lang="zh-CN" altLang="en-US" dirty="0"/>
              <a:t>预训练语言模型（</a:t>
            </a:r>
            <a:r>
              <a:rPr lang="en-US" altLang="zh-CN" dirty="0"/>
              <a:t>Pre-trained Language Models, PLMs</a:t>
            </a:r>
            <a:r>
              <a:rPr lang="zh-CN" altLang="en-US" dirty="0"/>
              <a:t>）</a:t>
            </a:r>
          </a:p>
          <a:p>
            <a:pPr lvl="1"/>
            <a:r>
              <a:rPr lang="en-US" altLang="zh-CN" sz="2200" dirty="0"/>
              <a:t>Bert &amp; GPT</a:t>
            </a:r>
          </a:p>
          <a:p>
            <a:r>
              <a:rPr lang="zh-CN" altLang="en-US" dirty="0"/>
              <a:t>大型语言模型</a:t>
            </a:r>
            <a:r>
              <a:rPr lang="en-US" altLang="zh-CN" dirty="0"/>
              <a:t>(Large Language Models, LLMs)</a:t>
            </a:r>
          </a:p>
          <a:p>
            <a:pPr lvl="1"/>
            <a:r>
              <a:rPr lang="zh-CN" altLang="en-US" dirty="0"/>
              <a:t>相关公开信息</a:t>
            </a:r>
            <a:endParaRPr lang="en-US" altLang="zh-CN" dirty="0"/>
          </a:p>
          <a:p>
            <a:pPr lvl="1"/>
            <a:r>
              <a:rPr lang="en-US" altLang="zh-CN" dirty="0"/>
              <a:t>Emergent abilities of LLM </a:t>
            </a:r>
          </a:p>
          <a:p>
            <a:pPr lvl="2"/>
            <a:r>
              <a:rPr lang="en-US" altLang="zh-CN" dirty="0"/>
              <a:t>In-context learning</a:t>
            </a:r>
          </a:p>
          <a:p>
            <a:pPr lvl="2"/>
            <a:r>
              <a:rPr lang="en-US" altLang="zh-CN" dirty="0"/>
              <a:t>Chain of Thought</a:t>
            </a:r>
          </a:p>
          <a:p>
            <a:pPr lvl="2"/>
            <a:r>
              <a:rPr lang="en-US" altLang="zh-CN" dirty="0"/>
              <a:t>Retrieval</a:t>
            </a:r>
          </a:p>
          <a:p>
            <a:r>
              <a:rPr lang="zh-CN" altLang="en-US" dirty="0"/>
              <a:t>人类反馈强化学习</a:t>
            </a:r>
            <a:r>
              <a:rPr lang="en-US" altLang="zh-CN" dirty="0"/>
              <a:t>(RLHF) </a:t>
            </a:r>
          </a:p>
          <a:p>
            <a:r>
              <a:rPr lang="en-US" altLang="zh-CN" dirty="0"/>
              <a:t>RWKV</a:t>
            </a:r>
          </a:p>
          <a:p>
            <a:endParaRPr lang="en-US" altLang="zh-CN" dirty="0"/>
          </a:p>
          <a:p>
            <a:pPr lvl="1"/>
            <a:endParaRPr lang="en-US" altLang="zh-CN" sz="2800" dirty="0"/>
          </a:p>
          <a:p>
            <a:pPr lvl="1"/>
            <a:endParaRPr lang="en-US" altLang="zh-CN" sz="2800" dirty="0"/>
          </a:p>
        </p:txBody>
      </p:sp>
    </p:spTree>
    <p:extLst>
      <p:ext uri="{BB962C8B-B14F-4D97-AF65-F5344CB8AC3E}">
        <p14:creationId xmlns:p14="http://schemas.microsoft.com/office/powerpoint/2010/main" val="4274979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3B15EA-9CE6-80A4-F9D9-578DCDB2B41C}"/>
              </a:ext>
            </a:extLst>
          </p:cNvPr>
          <p:cNvSpPr>
            <a:spLocks noGrp="1"/>
          </p:cNvSpPr>
          <p:nvPr>
            <p:ph type="title"/>
          </p:nvPr>
        </p:nvSpPr>
        <p:spPr/>
        <p:txBody>
          <a:bodyPr/>
          <a:lstStyle/>
          <a:p>
            <a:r>
              <a:rPr lang="en-US" altLang="zh-CN" dirty="0"/>
              <a:t>LLM</a:t>
            </a:r>
            <a:r>
              <a:rPr lang="zh-CN" altLang="en-US" dirty="0"/>
              <a:t>训练语料库构成</a:t>
            </a:r>
          </a:p>
        </p:txBody>
      </p:sp>
      <p:sp>
        <p:nvSpPr>
          <p:cNvPr id="4" name="文本占位符 3">
            <a:extLst>
              <a:ext uri="{FF2B5EF4-FFF2-40B4-BE49-F238E27FC236}">
                <a16:creationId xmlns:a16="http://schemas.microsoft.com/office/drawing/2014/main" id="{E33C9137-87D9-CC24-F195-AE817DBDDA7C}"/>
              </a:ext>
            </a:extLst>
          </p:cNvPr>
          <p:cNvSpPr>
            <a:spLocks noGrp="1"/>
          </p:cNvSpPr>
          <p:nvPr>
            <p:ph type="body" sz="half" idx="2"/>
          </p:nvPr>
        </p:nvSpPr>
        <p:spPr/>
        <p:txBody>
          <a:bodyPr/>
          <a:lstStyle/>
          <a:p>
            <a:pPr marL="285750" indent="-285750">
              <a:buFont typeface="Arial" panose="020B0604020202020204" pitchFamily="34" charset="0"/>
              <a:buChar char="•"/>
            </a:pPr>
            <a:r>
              <a:rPr lang="zh-CN" altLang="en-US" dirty="0"/>
              <a:t>语料库主要由维基百科、书籍、杂志、</a:t>
            </a:r>
            <a:r>
              <a:rPr lang="en-US" altLang="zh-CN" dirty="0"/>
              <a:t>Reddit</a:t>
            </a:r>
            <a:r>
              <a:rPr lang="zh-CN" altLang="en-US" dirty="0"/>
              <a:t>、网页爬虫数据（</a:t>
            </a:r>
            <a:r>
              <a:rPr lang="en-US" altLang="zh-CN" dirty="0"/>
              <a:t>cc</a:t>
            </a:r>
            <a:r>
              <a:rPr lang="zh-CN" altLang="en-US" dirty="0"/>
              <a:t>）组成。</a:t>
            </a:r>
            <a:endParaRPr lang="en-US" altLang="zh-CN" dirty="0"/>
          </a:p>
          <a:p>
            <a:pPr marL="285750" indent="-285750">
              <a:buFont typeface="Arial" panose="020B0604020202020204" pitchFamily="34" charset="0"/>
              <a:buChar char="•"/>
            </a:pPr>
            <a:r>
              <a:rPr lang="zh-CN" altLang="en-US" dirty="0"/>
              <a:t>网页爬虫数据量大，但是质量不高，数据脏数据。</a:t>
            </a:r>
            <a:endParaRPr lang="en-US" altLang="zh-CN" dirty="0"/>
          </a:p>
          <a:p>
            <a:pPr marL="285750" indent="-285750">
              <a:buFont typeface="Arial" panose="020B0604020202020204" pitchFamily="34" charset="0"/>
              <a:buChar char="•"/>
            </a:pPr>
            <a:r>
              <a:rPr lang="en-US" altLang="zh-CN" dirty="0"/>
              <a:t>Reddit</a:t>
            </a:r>
            <a:r>
              <a:rPr lang="zh-CN" altLang="en-US" dirty="0"/>
              <a:t>（论坛）数据是英文特有的优势，质量高，有用户的评分和总结内容。国内缺乏相关的公开用户数据。</a:t>
            </a:r>
            <a:endParaRPr lang="en-US" altLang="zh-CN" dirty="0"/>
          </a:p>
          <a:p>
            <a:pPr marL="285750" indent="-285750">
              <a:buFont typeface="Arial" panose="020B0604020202020204" pitchFamily="34" charset="0"/>
              <a:buChar char="•"/>
            </a:pPr>
            <a:r>
              <a:rPr lang="zh-CN" altLang="en-US" dirty="0"/>
              <a:t>数据清理至关重要，</a:t>
            </a:r>
            <a:r>
              <a:rPr lang="en-US" altLang="zh-CN" dirty="0" err="1"/>
              <a:t>OpenAI</a:t>
            </a:r>
            <a:r>
              <a:rPr lang="zh-CN" altLang="en-US" dirty="0"/>
              <a:t>花了大量的功夫开发自动化清理数据工具以避免</a:t>
            </a:r>
            <a:r>
              <a:rPr lang="en-US" altLang="zh-CN" dirty="0"/>
              <a:t>garbage in, garbage out</a:t>
            </a:r>
            <a:r>
              <a:rPr lang="zh-CN" altLang="en-US" dirty="0"/>
              <a:t>。可能是导致</a:t>
            </a:r>
            <a:r>
              <a:rPr lang="en-US" altLang="zh-CN" dirty="0"/>
              <a:t>GPT-3</a:t>
            </a:r>
            <a:r>
              <a:rPr lang="zh-CN" altLang="en-US" dirty="0"/>
              <a:t>虽然规模不是最大的，但是效果可能是最好的。</a:t>
            </a:r>
          </a:p>
        </p:txBody>
      </p:sp>
      <p:pic>
        <p:nvPicPr>
          <p:cNvPr id="8" name="图片 7" descr="图片包含 图表&#10;&#10;描述已自动生成">
            <a:extLst>
              <a:ext uri="{FF2B5EF4-FFF2-40B4-BE49-F238E27FC236}">
                <a16:creationId xmlns:a16="http://schemas.microsoft.com/office/drawing/2014/main" id="{CB14EE12-BBBF-2EE7-2FCA-F88CE60EC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9774" y="2003609"/>
            <a:ext cx="7126669" cy="3865379"/>
          </a:xfrm>
          <a:prstGeom prst="rect">
            <a:avLst/>
          </a:prstGeom>
        </p:spPr>
      </p:pic>
    </p:spTree>
    <p:extLst>
      <p:ext uri="{BB962C8B-B14F-4D97-AF65-F5344CB8AC3E}">
        <p14:creationId xmlns:p14="http://schemas.microsoft.com/office/powerpoint/2010/main" val="1126189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710C54-7687-25DF-00B7-85A89EB0FBE6}"/>
              </a:ext>
            </a:extLst>
          </p:cNvPr>
          <p:cNvSpPr>
            <a:spLocks noGrp="1"/>
          </p:cNvSpPr>
          <p:nvPr>
            <p:ph type="title"/>
          </p:nvPr>
        </p:nvSpPr>
        <p:spPr/>
        <p:txBody>
          <a:bodyPr>
            <a:normAutofit/>
          </a:bodyPr>
          <a:lstStyle/>
          <a:p>
            <a:r>
              <a:rPr lang="zh-CN" altLang="en-US" dirty="0"/>
              <a:t>国内外</a:t>
            </a:r>
            <a:r>
              <a:rPr lang="en-US" altLang="zh-CN" dirty="0"/>
              <a:t>LLM</a:t>
            </a:r>
            <a:r>
              <a:rPr lang="zh-CN" altLang="en-US" dirty="0"/>
              <a:t>语料库规模</a:t>
            </a:r>
          </a:p>
        </p:txBody>
      </p:sp>
      <p:sp>
        <p:nvSpPr>
          <p:cNvPr id="3" name="内容占位符 2">
            <a:extLst>
              <a:ext uri="{FF2B5EF4-FFF2-40B4-BE49-F238E27FC236}">
                <a16:creationId xmlns:a16="http://schemas.microsoft.com/office/drawing/2014/main" id="{E7A1E9F5-B87A-FAFD-96A1-355155994D7A}"/>
              </a:ext>
            </a:extLst>
          </p:cNvPr>
          <p:cNvSpPr>
            <a:spLocks noGrp="1"/>
          </p:cNvSpPr>
          <p:nvPr>
            <p:ph idx="1"/>
          </p:nvPr>
        </p:nvSpPr>
        <p:spPr/>
        <p:txBody>
          <a:bodyPr>
            <a:normAutofit lnSpcReduction="10000"/>
          </a:bodyPr>
          <a:lstStyle/>
          <a:p>
            <a:r>
              <a:rPr lang="en-US" altLang="zh-CN" dirty="0" err="1"/>
              <a:t>OpenAI</a:t>
            </a:r>
            <a:r>
              <a:rPr lang="en-US" altLang="zh-CN" dirty="0"/>
              <a:t> </a:t>
            </a:r>
            <a:r>
              <a:rPr lang="zh-CN" altLang="en-US" dirty="0"/>
              <a:t>的</a:t>
            </a:r>
            <a:r>
              <a:rPr lang="en-US" altLang="zh-CN" dirty="0"/>
              <a:t>GPT-3 </a:t>
            </a:r>
            <a:r>
              <a:rPr lang="zh-CN" altLang="en-US" dirty="0"/>
              <a:t>训练语料库的</a:t>
            </a:r>
            <a:r>
              <a:rPr lang="en-US" altLang="zh-CN" dirty="0"/>
              <a:t>Token</a:t>
            </a:r>
            <a:r>
              <a:rPr lang="zh-CN" altLang="en-US" dirty="0"/>
              <a:t>数量为</a:t>
            </a:r>
            <a:r>
              <a:rPr lang="en-US" altLang="zh-CN" dirty="0"/>
              <a:t>500B</a:t>
            </a:r>
            <a:r>
              <a:rPr lang="zh-CN" altLang="en-US" dirty="0"/>
              <a:t>。</a:t>
            </a:r>
            <a:endParaRPr lang="en-US" altLang="zh-CN" dirty="0"/>
          </a:p>
          <a:p>
            <a:r>
              <a:rPr lang="en-US" altLang="zh-CN" dirty="0"/>
              <a:t>Google </a:t>
            </a:r>
            <a:r>
              <a:rPr lang="zh-CN" altLang="en-US" dirty="0"/>
              <a:t>的</a:t>
            </a:r>
            <a:r>
              <a:rPr lang="en-US" altLang="zh-CN" dirty="0" err="1"/>
              <a:t>PaLM</a:t>
            </a:r>
            <a:r>
              <a:rPr lang="zh-CN" altLang="en-US" dirty="0"/>
              <a:t>训练语料库的</a:t>
            </a:r>
            <a:r>
              <a:rPr lang="en-US" altLang="zh-CN" dirty="0"/>
              <a:t>Token</a:t>
            </a:r>
            <a:r>
              <a:rPr lang="zh-CN" altLang="en-US" dirty="0"/>
              <a:t>数量为</a:t>
            </a:r>
            <a:r>
              <a:rPr lang="en-US" altLang="zh-CN" dirty="0"/>
              <a:t>780B</a:t>
            </a:r>
            <a:r>
              <a:rPr lang="zh-CN" altLang="en-US" dirty="0"/>
              <a:t>。</a:t>
            </a:r>
            <a:endParaRPr lang="en-US" altLang="zh-CN" dirty="0"/>
          </a:p>
          <a:p>
            <a:r>
              <a:rPr lang="en-US" altLang="zh-CN" dirty="0"/>
              <a:t>DeepMind </a:t>
            </a:r>
            <a:r>
              <a:rPr lang="zh-CN" altLang="en-US" dirty="0"/>
              <a:t>的</a:t>
            </a:r>
            <a:r>
              <a:rPr lang="en-US" altLang="zh-CN" dirty="0"/>
              <a:t>chinchilla</a:t>
            </a:r>
            <a:r>
              <a:rPr lang="zh-CN" altLang="en-US" dirty="0"/>
              <a:t>训练语料库的</a:t>
            </a:r>
            <a:r>
              <a:rPr lang="en-US" altLang="zh-CN" dirty="0"/>
              <a:t>Token</a:t>
            </a:r>
            <a:r>
              <a:rPr lang="zh-CN" altLang="en-US" dirty="0"/>
              <a:t>数量为</a:t>
            </a:r>
            <a:r>
              <a:rPr lang="en-US" altLang="zh-CN" dirty="0"/>
              <a:t>1400B</a:t>
            </a:r>
            <a:r>
              <a:rPr lang="zh-CN" altLang="en-US" dirty="0"/>
              <a:t>。</a:t>
            </a:r>
            <a:endParaRPr lang="en-US" altLang="zh-CN" dirty="0"/>
          </a:p>
          <a:p>
            <a:r>
              <a:rPr lang="zh-CN" altLang="en-US" dirty="0"/>
              <a:t>鹏城实验室</a:t>
            </a:r>
            <a:r>
              <a:rPr lang="en-US" altLang="zh-CN" dirty="0"/>
              <a:t>&amp;</a:t>
            </a:r>
            <a:r>
              <a:rPr lang="zh-CN" altLang="en-US" dirty="0"/>
              <a:t>华为的盘古的训练语料库的</a:t>
            </a:r>
            <a:r>
              <a:rPr lang="en-US" altLang="zh-CN" dirty="0"/>
              <a:t>Token</a:t>
            </a:r>
            <a:r>
              <a:rPr lang="zh-CN" altLang="en-US" dirty="0"/>
              <a:t>数量为</a:t>
            </a:r>
            <a:r>
              <a:rPr lang="en-US" altLang="zh-CN" dirty="0"/>
              <a:t>~40B</a:t>
            </a:r>
            <a:r>
              <a:rPr lang="zh-CN" altLang="en-US" dirty="0"/>
              <a:t>。</a:t>
            </a:r>
            <a:endParaRPr lang="en-US" altLang="zh-CN" dirty="0"/>
          </a:p>
          <a:p>
            <a:r>
              <a:rPr lang="zh-CN" altLang="en-US" dirty="0"/>
              <a:t>国内其他大规模语言模型的具体训练语料库的</a:t>
            </a:r>
            <a:r>
              <a:rPr lang="en-US" altLang="zh-CN" dirty="0"/>
              <a:t>Token</a:t>
            </a:r>
            <a:r>
              <a:rPr lang="zh-CN" altLang="en-US" dirty="0"/>
              <a:t>数量尚未公布，可能是因为相比于国外模型的语料库少的可怜。</a:t>
            </a:r>
            <a:endParaRPr lang="en-US" altLang="zh-CN" dirty="0"/>
          </a:p>
          <a:p>
            <a:endParaRPr lang="en-US" altLang="zh-CN" dirty="0"/>
          </a:p>
          <a:p>
            <a:r>
              <a:rPr lang="zh-CN" altLang="en-US" sz="3200" dirty="0"/>
              <a:t>如何建立大规模高质量的训练语料库是目前难点之一，同时训练如此规模的数据成本极高，大约</a:t>
            </a:r>
            <a:r>
              <a:rPr lang="en-US" altLang="zh-CN" sz="3200" dirty="0"/>
              <a:t>140</a:t>
            </a:r>
            <a:r>
              <a:rPr lang="zh-CN" altLang="en-US" sz="3200" dirty="0"/>
              <a:t>万美元。</a:t>
            </a:r>
            <a:endParaRPr lang="en-US" altLang="zh-CN" sz="3200" dirty="0"/>
          </a:p>
          <a:p>
            <a:endParaRPr lang="en-US" altLang="zh-CN" dirty="0"/>
          </a:p>
        </p:txBody>
      </p:sp>
    </p:spTree>
    <p:extLst>
      <p:ext uri="{BB962C8B-B14F-4D97-AF65-F5344CB8AC3E}">
        <p14:creationId xmlns:p14="http://schemas.microsoft.com/office/powerpoint/2010/main" val="896684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710C54-7687-25DF-00B7-85A89EB0FBE6}"/>
              </a:ext>
            </a:extLst>
          </p:cNvPr>
          <p:cNvSpPr>
            <a:spLocks noGrp="1"/>
          </p:cNvSpPr>
          <p:nvPr>
            <p:ph type="title"/>
          </p:nvPr>
        </p:nvSpPr>
        <p:spPr/>
        <p:txBody>
          <a:bodyPr>
            <a:normAutofit/>
          </a:bodyPr>
          <a:lstStyle/>
          <a:p>
            <a:r>
              <a:rPr lang="en-US" altLang="zh-CN" dirty="0"/>
              <a:t>Emergent abilities of LLM </a:t>
            </a:r>
          </a:p>
        </p:txBody>
      </p:sp>
      <p:pic>
        <p:nvPicPr>
          <p:cNvPr id="7" name="图片 6" descr="图表, 折线图&#10;&#10;描述已自动生成">
            <a:extLst>
              <a:ext uri="{FF2B5EF4-FFF2-40B4-BE49-F238E27FC236}">
                <a16:creationId xmlns:a16="http://schemas.microsoft.com/office/drawing/2014/main" id="{51017AF0-8718-3416-56C1-9D17A798D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7157" y="1629002"/>
            <a:ext cx="7137686" cy="4863873"/>
          </a:xfrm>
          <a:prstGeom prst="rect">
            <a:avLst/>
          </a:prstGeom>
        </p:spPr>
      </p:pic>
    </p:spTree>
    <p:extLst>
      <p:ext uri="{BB962C8B-B14F-4D97-AF65-F5344CB8AC3E}">
        <p14:creationId xmlns:p14="http://schemas.microsoft.com/office/powerpoint/2010/main" val="1986898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2B3A13-8ADF-C4A1-E8FF-DC52ABA44E52}"/>
              </a:ext>
            </a:extLst>
          </p:cNvPr>
          <p:cNvSpPr>
            <a:spLocks noGrp="1"/>
          </p:cNvSpPr>
          <p:nvPr>
            <p:ph type="title"/>
          </p:nvPr>
        </p:nvSpPr>
        <p:spPr/>
        <p:txBody>
          <a:bodyPr/>
          <a:lstStyle/>
          <a:p>
            <a:r>
              <a:rPr lang="en-US" altLang="zh-CN" dirty="0"/>
              <a:t>In-context learning</a:t>
            </a:r>
            <a:endParaRPr lang="zh-CN" altLang="en-US" dirty="0"/>
          </a:p>
        </p:txBody>
      </p:sp>
      <p:sp>
        <p:nvSpPr>
          <p:cNvPr id="4" name="文本占位符 3">
            <a:extLst>
              <a:ext uri="{FF2B5EF4-FFF2-40B4-BE49-F238E27FC236}">
                <a16:creationId xmlns:a16="http://schemas.microsoft.com/office/drawing/2014/main" id="{2B161F63-27D1-2E60-5E55-062B6ED8E784}"/>
              </a:ext>
            </a:extLst>
          </p:cNvPr>
          <p:cNvSpPr>
            <a:spLocks noGrp="1"/>
          </p:cNvSpPr>
          <p:nvPr>
            <p:ph type="body" sz="half" idx="2"/>
          </p:nvPr>
        </p:nvSpPr>
        <p:spPr/>
        <p:txBody>
          <a:bodyPr/>
          <a:lstStyle/>
          <a:p>
            <a:pPr marL="285750" indent="-285750">
              <a:buFont typeface="Arial" panose="020B0604020202020204" pitchFamily="34" charset="0"/>
              <a:buChar char="•"/>
            </a:pPr>
            <a:r>
              <a:rPr lang="en-US" altLang="zh-CN" dirty="0"/>
              <a:t>LLM</a:t>
            </a:r>
            <a:r>
              <a:rPr lang="zh-CN" altLang="en-US" dirty="0"/>
              <a:t>被发现具有过去小模型不具备的能力，说明了模型能力的显著增长。</a:t>
            </a:r>
            <a:endParaRPr lang="en-US" altLang="zh-CN" dirty="0"/>
          </a:p>
          <a:p>
            <a:pPr marL="285750" indent="-285750">
              <a:buFont typeface="Arial" panose="020B0604020202020204" pitchFamily="34" charset="0"/>
              <a:buChar char="•"/>
            </a:pPr>
            <a:r>
              <a:rPr lang="en-US" altLang="zh-CN" dirty="0"/>
              <a:t>In-context learning</a:t>
            </a:r>
            <a:r>
              <a:rPr lang="zh-CN" altLang="en-US" dirty="0"/>
              <a:t>是</a:t>
            </a:r>
            <a:r>
              <a:rPr lang="en-US" altLang="zh-CN" dirty="0"/>
              <a:t>LLM</a:t>
            </a:r>
            <a:r>
              <a:rPr lang="zh-CN" altLang="en-US" dirty="0"/>
              <a:t>独有的特殊能力之一。右图为</a:t>
            </a:r>
            <a:r>
              <a:rPr lang="en-US" altLang="zh-CN" dirty="0"/>
              <a:t>example</a:t>
            </a:r>
            <a:r>
              <a:rPr lang="zh-CN" altLang="en-US" dirty="0"/>
              <a:t>。</a:t>
            </a:r>
            <a:endParaRPr lang="en-US" altLang="zh-CN" dirty="0"/>
          </a:p>
          <a:p>
            <a:pPr marL="285750" indent="-285750">
              <a:buFont typeface="Arial" panose="020B0604020202020204" pitchFamily="34" charset="0"/>
              <a:buChar char="•"/>
            </a:pPr>
            <a:r>
              <a:rPr lang="zh-CN" altLang="en-US" dirty="0"/>
              <a:t>当我们需要语言模型做判断题的时候，过去需要标注大量的例子，是一件很困难的事情。现在只需要给模型</a:t>
            </a:r>
            <a:r>
              <a:rPr lang="en-US" altLang="zh-CN" dirty="0"/>
              <a:t>3</a:t>
            </a:r>
            <a:r>
              <a:rPr lang="zh-CN" altLang="en-US" dirty="0"/>
              <a:t>个例子，如图所示。模型就可以变成一个判断模型，当给一个新的问题的时候，模型就可以完成判断。</a:t>
            </a:r>
          </a:p>
        </p:txBody>
      </p:sp>
      <p:pic>
        <p:nvPicPr>
          <p:cNvPr id="6" name="图片 5" descr="图示&#10;&#10;描述已自动生成">
            <a:extLst>
              <a:ext uri="{FF2B5EF4-FFF2-40B4-BE49-F238E27FC236}">
                <a16:creationId xmlns:a16="http://schemas.microsoft.com/office/drawing/2014/main" id="{E71942EC-4FDF-4D1A-638F-6E6445CAE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0264" y="2516957"/>
            <a:ext cx="6430167" cy="2834683"/>
          </a:xfrm>
          <a:prstGeom prst="rect">
            <a:avLst/>
          </a:prstGeom>
        </p:spPr>
      </p:pic>
    </p:spTree>
    <p:extLst>
      <p:ext uri="{BB962C8B-B14F-4D97-AF65-F5344CB8AC3E}">
        <p14:creationId xmlns:p14="http://schemas.microsoft.com/office/powerpoint/2010/main" val="3519513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2B3A13-8ADF-C4A1-E8FF-DC52ABA44E52}"/>
              </a:ext>
            </a:extLst>
          </p:cNvPr>
          <p:cNvSpPr>
            <a:spLocks noGrp="1"/>
          </p:cNvSpPr>
          <p:nvPr>
            <p:ph type="title"/>
          </p:nvPr>
        </p:nvSpPr>
        <p:spPr/>
        <p:txBody>
          <a:bodyPr/>
          <a:lstStyle/>
          <a:p>
            <a:r>
              <a:rPr lang="en-US" altLang="zh-CN" dirty="0"/>
              <a:t>Chain of thought</a:t>
            </a:r>
            <a:endParaRPr lang="zh-CN" altLang="en-US" dirty="0"/>
          </a:p>
        </p:txBody>
      </p:sp>
      <p:sp>
        <p:nvSpPr>
          <p:cNvPr id="4" name="文本占位符 3">
            <a:extLst>
              <a:ext uri="{FF2B5EF4-FFF2-40B4-BE49-F238E27FC236}">
                <a16:creationId xmlns:a16="http://schemas.microsoft.com/office/drawing/2014/main" id="{2B161F63-27D1-2E60-5E55-062B6ED8E784}"/>
              </a:ext>
            </a:extLst>
          </p:cNvPr>
          <p:cNvSpPr>
            <a:spLocks noGrp="1"/>
          </p:cNvSpPr>
          <p:nvPr>
            <p:ph type="body" sz="half" idx="2"/>
          </p:nvPr>
        </p:nvSpPr>
        <p:spPr/>
        <p:txBody>
          <a:bodyPr/>
          <a:lstStyle/>
          <a:p>
            <a:pPr marL="285750" indent="-285750">
              <a:buFont typeface="Arial" panose="020B0604020202020204" pitchFamily="34" charset="0"/>
              <a:buChar char="•"/>
            </a:pPr>
            <a:r>
              <a:rPr lang="en-US" altLang="zh-CN" dirty="0"/>
              <a:t>LLM</a:t>
            </a:r>
            <a:r>
              <a:rPr lang="zh-CN" altLang="en-US" dirty="0"/>
              <a:t>在一定程度上具备了逻辑推理能力，可以实现</a:t>
            </a:r>
            <a:r>
              <a:rPr lang="en-US" altLang="zh-CN" dirty="0"/>
              <a:t>chain of thought</a:t>
            </a:r>
            <a:r>
              <a:rPr lang="zh-CN" altLang="en-US" dirty="0"/>
              <a:t>。如右图所示。</a:t>
            </a:r>
            <a:endParaRPr lang="en-US" altLang="zh-CN" dirty="0"/>
          </a:p>
          <a:p>
            <a:pPr marL="285750" indent="-285750">
              <a:buFont typeface="Arial" panose="020B0604020202020204" pitchFamily="34" charset="0"/>
              <a:buChar char="•"/>
            </a:pPr>
            <a:r>
              <a:rPr lang="zh-CN" altLang="en-US" dirty="0"/>
              <a:t>如右图所示，当</a:t>
            </a:r>
            <a:r>
              <a:rPr lang="en-US" altLang="zh-CN" dirty="0"/>
              <a:t>LLM</a:t>
            </a:r>
            <a:r>
              <a:rPr lang="zh-CN" altLang="en-US" dirty="0"/>
              <a:t>被问及到算数题时可能会出错。但是利用</a:t>
            </a:r>
            <a:r>
              <a:rPr lang="en-US" altLang="zh-CN" dirty="0"/>
              <a:t>In-context learning</a:t>
            </a:r>
            <a:r>
              <a:rPr lang="zh-CN" altLang="en-US" dirty="0"/>
              <a:t>为模型提供一个逻辑推理的例子时，可以引导模型输出具体的逻辑链条，进而达到正确答案。</a:t>
            </a:r>
            <a:endParaRPr lang="en-US" altLang="zh-CN" dirty="0"/>
          </a:p>
        </p:txBody>
      </p:sp>
      <p:pic>
        <p:nvPicPr>
          <p:cNvPr id="5" name="图片 4" descr="图形用户界面, 文本, 应用程序, 聊天或短信&#10;&#10;描述已自动生成">
            <a:extLst>
              <a:ext uri="{FF2B5EF4-FFF2-40B4-BE49-F238E27FC236}">
                <a16:creationId xmlns:a16="http://schemas.microsoft.com/office/drawing/2014/main" id="{B92BE38C-B034-631C-60FE-94A536BBC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175" y="1950518"/>
            <a:ext cx="6898850" cy="3555436"/>
          </a:xfrm>
          <a:prstGeom prst="rect">
            <a:avLst/>
          </a:prstGeom>
        </p:spPr>
      </p:pic>
    </p:spTree>
    <p:extLst>
      <p:ext uri="{BB962C8B-B14F-4D97-AF65-F5344CB8AC3E}">
        <p14:creationId xmlns:p14="http://schemas.microsoft.com/office/powerpoint/2010/main" val="3520502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71ABB-BEEC-4350-1A73-DD6BA543D038}"/>
              </a:ext>
            </a:extLst>
          </p:cNvPr>
          <p:cNvSpPr>
            <a:spLocks noGrp="1"/>
          </p:cNvSpPr>
          <p:nvPr>
            <p:ph type="title"/>
          </p:nvPr>
        </p:nvSpPr>
        <p:spPr/>
        <p:txBody>
          <a:bodyPr/>
          <a:lstStyle/>
          <a:p>
            <a:r>
              <a:rPr lang="en-US" altLang="zh-CN" dirty="0"/>
              <a:t>Let’s think step by step</a:t>
            </a:r>
            <a:endParaRPr lang="zh-CN" altLang="en-US" dirty="0"/>
          </a:p>
        </p:txBody>
      </p:sp>
      <p:sp>
        <p:nvSpPr>
          <p:cNvPr id="3" name="内容占位符 2">
            <a:extLst>
              <a:ext uri="{FF2B5EF4-FFF2-40B4-BE49-F238E27FC236}">
                <a16:creationId xmlns:a16="http://schemas.microsoft.com/office/drawing/2014/main" id="{CCB15653-2993-FF92-6569-A7C12F2CE0A6}"/>
              </a:ext>
            </a:extLst>
          </p:cNvPr>
          <p:cNvSpPr>
            <a:spLocks noGrp="1"/>
          </p:cNvSpPr>
          <p:nvPr>
            <p:ph idx="1"/>
          </p:nvPr>
        </p:nvSpPr>
        <p:spPr>
          <a:xfrm>
            <a:off x="838200" y="1825625"/>
            <a:ext cx="10515600" cy="978849"/>
          </a:xfrm>
        </p:spPr>
        <p:txBody>
          <a:bodyPr/>
          <a:lstStyle/>
          <a:p>
            <a:r>
              <a:rPr lang="zh-CN" altLang="en-US" dirty="0"/>
              <a:t>为了避免人来写</a:t>
            </a:r>
            <a:r>
              <a:rPr lang="en-US" altLang="zh-CN" dirty="0"/>
              <a:t>prompt</a:t>
            </a:r>
            <a:r>
              <a:rPr lang="zh-CN" altLang="en-US" dirty="0"/>
              <a:t>，有个文章提出了一个咒语：</a:t>
            </a:r>
            <a:r>
              <a:rPr lang="en-US" altLang="zh-CN" dirty="0"/>
              <a:t>Let’s think step by step</a:t>
            </a:r>
            <a:r>
              <a:rPr lang="zh-CN" altLang="en-US" dirty="0"/>
              <a:t>。模型就可以自己完成</a:t>
            </a:r>
            <a:r>
              <a:rPr lang="en-US" altLang="zh-CN" dirty="0" err="1"/>
              <a:t>CoT</a:t>
            </a:r>
            <a:endParaRPr lang="en-US" altLang="zh-CN" dirty="0"/>
          </a:p>
          <a:p>
            <a:endParaRPr lang="zh-CN" altLang="en-US" dirty="0"/>
          </a:p>
        </p:txBody>
      </p:sp>
      <p:pic>
        <p:nvPicPr>
          <p:cNvPr id="4" name="图片 3" descr="图形用户界面, 文本, 应用程序&#10;&#10;描述已自动生成">
            <a:extLst>
              <a:ext uri="{FF2B5EF4-FFF2-40B4-BE49-F238E27FC236}">
                <a16:creationId xmlns:a16="http://schemas.microsoft.com/office/drawing/2014/main" id="{A786CAD2-D743-1395-3037-CC5054650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3873" y="2673795"/>
            <a:ext cx="7524253" cy="3970559"/>
          </a:xfrm>
          <a:prstGeom prst="rect">
            <a:avLst/>
          </a:prstGeom>
        </p:spPr>
      </p:pic>
    </p:spTree>
    <p:extLst>
      <p:ext uri="{BB962C8B-B14F-4D97-AF65-F5344CB8AC3E}">
        <p14:creationId xmlns:p14="http://schemas.microsoft.com/office/powerpoint/2010/main" val="989146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71ABB-BEEC-4350-1A73-DD6BA543D038}"/>
              </a:ext>
            </a:extLst>
          </p:cNvPr>
          <p:cNvSpPr>
            <a:spLocks noGrp="1"/>
          </p:cNvSpPr>
          <p:nvPr>
            <p:ph type="title"/>
          </p:nvPr>
        </p:nvSpPr>
        <p:spPr/>
        <p:txBody>
          <a:bodyPr/>
          <a:lstStyle/>
          <a:p>
            <a:r>
              <a:rPr lang="en-US" altLang="zh-CN" dirty="0"/>
              <a:t>Multimodal Chain-of-Thought Reasoning in Language Models</a:t>
            </a:r>
            <a:endParaRPr lang="zh-CN" altLang="en-US" dirty="0"/>
          </a:p>
        </p:txBody>
      </p:sp>
      <p:pic>
        <p:nvPicPr>
          <p:cNvPr id="8" name="图片 7" descr="图形用户界面, 文本, 应用程序&#10;&#10;描述已自动生成">
            <a:extLst>
              <a:ext uri="{FF2B5EF4-FFF2-40B4-BE49-F238E27FC236}">
                <a16:creationId xmlns:a16="http://schemas.microsoft.com/office/drawing/2014/main" id="{1C06CC38-858E-0FDF-5F85-0DD5A06EB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110" y="1740953"/>
            <a:ext cx="6511780" cy="4751922"/>
          </a:xfrm>
          <a:prstGeom prst="rect">
            <a:avLst/>
          </a:prstGeom>
        </p:spPr>
      </p:pic>
    </p:spTree>
    <p:extLst>
      <p:ext uri="{BB962C8B-B14F-4D97-AF65-F5344CB8AC3E}">
        <p14:creationId xmlns:p14="http://schemas.microsoft.com/office/powerpoint/2010/main" val="988416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71ABB-BEEC-4350-1A73-DD6BA543D038}"/>
              </a:ext>
            </a:extLst>
          </p:cNvPr>
          <p:cNvSpPr>
            <a:spLocks noGrp="1"/>
          </p:cNvSpPr>
          <p:nvPr>
            <p:ph type="title"/>
          </p:nvPr>
        </p:nvSpPr>
        <p:spPr/>
        <p:txBody>
          <a:bodyPr/>
          <a:lstStyle/>
          <a:p>
            <a:r>
              <a:rPr lang="en-US" altLang="zh-CN" dirty="0"/>
              <a:t>Retrieval-based model</a:t>
            </a:r>
            <a:endParaRPr lang="zh-CN" altLang="en-US" dirty="0"/>
          </a:p>
        </p:txBody>
      </p:sp>
      <p:pic>
        <p:nvPicPr>
          <p:cNvPr id="10" name="图片 9" descr="图示&#10;&#10;低可信度描述已自动生成">
            <a:extLst>
              <a:ext uri="{FF2B5EF4-FFF2-40B4-BE49-F238E27FC236}">
                <a16:creationId xmlns:a16="http://schemas.microsoft.com/office/drawing/2014/main" id="{2E8F0FEC-1E7E-477F-DBCD-7C5F54619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224" y="1528730"/>
            <a:ext cx="8391552" cy="4852683"/>
          </a:xfrm>
          <a:prstGeom prst="rect">
            <a:avLst/>
          </a:prstGeom>
        </p:spPr>
      </p:pic>
    </p:spTree>
    <p:extLst>
      <p:ext uri="{BB962C8B-B14F-4D97-AF65-F5344CB8AC3E}">
        <p14:creationId xmlns:p14="http://schemas.microsoft.com/office/powerpoint/2010/main" val="4195915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71ABB-BEEC-4350-1A73-DD6BA543D038}"/>
              </a:ext>
            </a:extLst>
          </p:cNvPr>
          <p:cNvSpPr>
            <a:spLocks noGrp="1"/>
          </p:cNvSpPr>
          <p:nvPr>
            <p:ph type="title"/>
          </p:nvPr>
        </p:nvSpPr>
        <p:spPr/>
        <p:txBody>
          <a:bodyPr/>
          <a:lstStyle/>
          <a:p>
            <a:r>
              <a:rPr lang="en-US" altLang="zh-CN" dirty="0"/>
              <a:t>DEMONSTRATE–SEARCH–PREDICT</a:t>
            </a:r>
            <a:endParaRPr lang="zh-CN" altLang="en-US" dirty="0"/>
          </a:p>
        </p:txBody>
      </p:sp>
      <p:pic>
        <p:nvPicPr>
          <p:cNvPr id="10" name="图片 9" descr="文本&#10;&#10;描述已自动生成">
            <a:extLst>
              <a:ext uri="{FF2B5EF4-FFF2-40B4-BE49-F238E27FC236}">
                <a16:creationId xmlns:a16="http://schemas.microsoft.com/office/drawing/2014/main" id="{2517CF6C-715F-1CB7-62D7-5F8518C1D3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4457" y="2499283"/>
            <a:ext cx="5923086" cy="3141480"/>
          </a:xfrm>
          <a:prstGeom prst="rect">
            <a:avLst/>
          </a:prstGeom>
        </p:spPr>
      </p:pic>
    </p:spTree>
    <p:extLst>
      <p:ext uri="{BB962C8B-B14F-4D97-AF65-F5344CB8AC3E}">
        <p14:creationId xmlns:p14="http://schemas.microsoft.com/office/powerpoint/2010/main" val="2952502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071ABB-BEEC-4350-1A73-DD6BA543D038}"/>
              </a:ext>
            </a:extLst>
          </p:cNvPr>
          <p:cNvSpPr>
            <a:spLocks noGrp="1"/>
          </p:cNvSpPr>
          <p:nvPr>
            <p:ph type="title"/>
          </p:nvPr>
        </p:nvSpPr>
        <p:spPr/>
        <p:txBody>
          <a:bodyPr/>
          <a:lstStyle/>
          <a:p>
            <a:r>
              <a:rPr lang="en-US" altLang="zh-CN" dirty="0"/>
              <a:t>DEMONSTRATE–SEARCH–PREDICT</a:t>
            </a:r>
            <a:endParaRPr lang="zh-CN" altLang="en-US" dirty="0"/>
          </a:p>
        </p:txBody>
      </p:sp>
      <p:pic>
        <p:nvPicPr>
          <p:cNvPr id="8" name="图片 7" descr="图形用户界面, 应用程序&#10;&#10;描述已自动生成">
            <a:extLst>
              <a:ext uri="{FF2B5EF4-FFF2-40B4-BE49-F238E27FC236}">
                <a16:creationId xmlns:a16="http://schemas.microsoft.com/office/drawing/2014/main" id="{C4D680C2-138D-B546-C5FA-C0847C501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53" y="1496973"/>
            <a:ext cx="11239694" cy="4738857"/>
          </a:xfrm>
          <a:prstGeom prst="rect">
            <a:avLst/>
          </a:prstGeom>
        </p:spPr>
      </p:pic>
    </p:spTree>
    <p:extLst>
      <p:ext uri="{BB962C8B-B14F-4D97-AF65-F5344CB8AC3E}">
        <p14:creationId xmlns:p14="http://schemas.microsoft.com/office/powerpoint/2010/main" val="1288588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C8620-1C87-9710-AB28-EB4E7058A47C}"/>
              </a:ext>
            </a:extLst>
          </p:cNvPr>
          <p:cNvSpPr>
            <a:spLocks noGrp="1"/>
          </p:cNvSpPr>
          <p:nvPr>
            <p:ph type="title"/>
          </p:nvPr>
        </p:nvSpPr>
        <p:spPr/>
        <p:txBody>
          <a:bodyPr/>
          <a:lstStyle/>
          <a:p>
            <a:r>
              <a:rPr lang="en-US" altLang="zh-CN" dirty="0"/>
              <a:t>NLP</a:t>
            </a:r>
            <a:r>
              <a:rPr lang="zh-CN" altLang="en-US" dirty="0"/>
              <a:t>模型</a:t>
            </a:r>
            <a:r>
              <a:rPr lang="en-US" altLang="zh-CN" dirty="0"/>
              <a:t> I/O</a:t>
            </a:r>
            <a:endParaRPr lang="zh-CN" altLang="en-US" dirty="0"/>
          </a:p>
        </p:txBody>
      </p:sp>
      <p:pic>
        <p:nvPicPr>
          <p:cNvPr id="7" name="图片 6" descr="图示&#10;&#10;描述已自动生成">
            <a:extLst>
              <a:ext uri="{FF2B5EF4-FFF2-40B4-BE49-F238E27FC236}">
                <a16:creationId xmlns:a16="http://schemas.microsoft.com/office/drawing/2014/main" id="{EE37285D-15D7-C419-4243-39C4140BF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417" y="1690688"/>
            <a:ext cx="6033165" cy="4280372"/>
          </a:xfrm>
          <a:prstGeom prst="rect">
            <a:avLst/>
          </a:prstGeom>
        </p:spPr>
      </p:pic>
    </p:spTree>
    <p:extLst>
      <p:ext uri="{BB962C8B-B14F-4D97-AF65-F5344CB8AC3E}">
        <p14:creationId xmlns:p14="http://schemas.microsoft.com/office/powerpoint/2010/main" val="2471874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C8620-1C87-9710-AB28-EB4E7058A47C}"/>
              </a:ext>
            </a:extLst>
          </p:cNvPr>
          <p:cNvSpPr>
            <a:spLocks noGrp="1"/>
          </p:cNvSpPr>
          <p:nvPr>
            <p:ph type="title"/>
          </p:nvPr>
        </p:nvSpPr>
        <p:spPr/>
        <p:txBody>
          <a:bodyPr/>
          <a:lstStyle/>
          <a:p>
            <a:r>
              <a:rPr lang="en-US" altLang="zh-CN" dirty="0"/>
              <a:t>Learning to summarize from human feedback</a:t>
            </a:r>
            <a:endParaRPr lang="zh-CN" altLang="en-US" dirty="0"/>
          </a:p>
        </p:txBody>
      </p:sp>
      <p:pic>
        <p:nvPicPr>
          <p:cNvPr id="5" name="内容占位符 4" descr="图形用户界面, 图示&#10;&#10;描述已自动生成">
            <a:extLst>
              <a:ext uri="{FF2B5EF4-FFF2-40B4-BE49-F238E27FC236}">
                <a16:creationId xmlns:a16="http://schemas.microsoft.com/office/drawing/2014/main" id="{26C01563-C506-9052-51C8-C7D1521481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36686" y="2001416"/>
            <a:ext cx="6061976" cy="3692123"/>
          </a:xfrm>
        </p:spPr>
      </p:pic>
      <p:sp>
        <p:nvSpPr>
          <p:cNvPr id="6" name="内容占位符 2">
            <a:extLst>
              <a:ext uri="{FF2B5EF4-FFF2-40B4-BE49-F238E27FC236}">
                <a16:creationId xmlns:a16="http://schemas.microsoft.com/office/drawing/2014/main" id="{4D207473-6470-7039-6C00-3F3B877BC93C}"/>
              </a:ext>
            </a:extLst>
          </p:cNvPr>
          <p:cNvSpPr txBox="1">
            <a:spLocks/>
          </p:cNvSpPr>
          <p:nvPr/>
        </p:nvSpPr>
        <p:spPr>
          <a:xfrm>
            <a:off x="838200" y="1825625"/>
            <a:ext cx="475083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让语言模型根据人类的反馈学会总结。</a:t>
            </a:r>
            <a:endParaRPr lang="en-US" altLang="zh-CN" dirty="0"/>
          </a:p>
          <a:p>
            <a:r>
              <a:rPr lang="en-US" altLang="zh-CN" dirty="0"/>
              <a:t>TL;DR</a:t>
            </a:r>
            <a:r>
              <a:rPr lang="zh-CN" altLang="en-US" dirty="0"/>
              <a:t>数据集：来自</a:t>
            </a:r>
            <a:r>
              <a:rPr lang="en-US" altLang="zh-CN" dirty="0"/>
              <a:t>Reddit</a:t>
            </a:r>
            <a:r>
              <a:rPr lang="zh-CN" altLang="en-US" dirty="0"/>
              <a:t>论坛的帖子，每个帖子都有用户写的总结。</a:t>
            </a:r>
            <a:endParaRPr lang="en-US" altLang="zh-CN" dirty="0"/>
          </a:p>
          <a:p>
            <a:r>
              <a:rPr lang="en-US" altLang="zh-CN" dirty="0"/>
              <a:t>Idea</a:t>
            </a:r>
            <a:r>
              <a:rPr lang="zh-CN" altLang="en-US" dirty="0"/>
              <a:t>如右图所示，让标注员标注数据集中两个总结的话哪个写的好。用这个标注训练反馈网络，进一步实现强化学习。</a:t>
            </a:r>
            <a:endParaRPr lang="en-US" altLang="zh-CN" dirty="0"/>
          </a:p>
        </p:txBody>
      </p:sp>
    </p:spTree>
    <p:extLst>
      <p:ext uri="{BB962C8B-B14F-4D97-AF65-F5344CB8AC3E}">
        <p14:creationId xmlns:p14="http://schemas.microsoft.com/office/powerpoint/2010/main" val="3515679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2B3A13-8ADF-C4A1-E8FF-DC52ABA44E52}"/>
              </a:ext>
            </a:extLst>
          </p:cNvPr>
          <p:cNvSpPr>
            <a:spLocks noGrp="1"/>
          </p:cNvSpPr>
          <p:nvPr>
            <p:ph type="title"/>
          </p:nvPr>
        </p:nvSpPr>
        <p:spPr/>
        <p:txBody>
          <a:bodyPr/>
          <a:lstStyle/>
          <a:p>
            <a:r>
              <a:rPr lang="zh-CN" altLang="en-US" dirty="0"/>
              <a:t>人类反馈强化学习</a:t>
            </a:r>
            <a:r>
              <a:rPr lang="en-US" altLang="zh-CN" dirty="0"/>
              <a:t>(RLHF)</a:t>
            </a:r>
          </a:p>
        </p:txBody>
      </p:sp>
      <p:sp>
        <p:nvSpPr>
          <p:cNvPr id="4" name="文本占位符 3">
            <a:extLst>
              <a:ext uri="{FF2B5EF4-FFF2-40B4-BE49-F238E27FC236}">
                <a16:creationId xmlns:a16="http://schemas.microsoft.com/office/drawing/2014/main" id="{2B161F63-27D1-2E60-5E55-062B6ED8E784}"/>
              </a:ext>
            </a:extLst>
          </p:cNvPr>
          <p:cNvSpPr>
            <a:spLocks noGrp="1"/>
          </p:cNvSpPr>
          <p:nvPr>
            <p:ph type="body" sz="half" idx="2"/>
          </p:nvPr>
        </p:nvSpPr>
        <p:spPr/>
        <p:txBody>
          <a:bodyPr/>
          <a:lstStyle/>
          <a:p>
            <a:pPr marL="285750" indent="-285750">
              <a:buFont typeface="Arial" panose="020B0604020202020204" pitchFamily="34" charset="0"/>
              <a:buChar char="•"/>
            </a:pPr>
            <a:r>
              <a:rPr lang="zh-CN" altLang="en-US" dirty="0"/>
              <a:t>该技术是实现</a:t>
            </a:r>
            <a:r>
              <a:rPr lang="en-US" altLang="zh-CN" dirty="0" err="1"/>
              <a:t>ChatGPT</a:t>
            </a:r>
            <a:r>
              <a:rPr lang="zh-CN" altLang="en-US" dirty="0"/>
              <a:t>从普通的</a:t>
            </a:r>
            <a:r>
              <a:rPr lang="en-US" altLang="zh-CN" dirty="0"/>
              <a:t>LLM</a:t>
            </a:r>
            <a:r>
              <a:rPr lang="zh-CN" altLang="en-US" dirty="0"/>
              <a:t>向对话模型的转变的关键。通过微调让</a:t>
            </a:r>
            <a:r>
              <a:rPr lang="en-US" altLang="zh-CN" dirty="0"/>
              <a:t>LLM</a:t>
            </a:r>
            <a:r>
              <a:rPr lang="zh-CN" altLang="en-US" dirty="0"/>
              <a:t>的说话方式像和人对话一样，而不是预测下一句话。</a:t>
            </a:r>
            <a:endParaRPr lang="en-US" altLang="zh-CN" dirty="0"/>
          </a:p>
          <a:p>
            <a:pPr marL="285750" indent="-285750">
              <a:buFont typeface="Arial" panose="020B0604020202020204" pitchFamily="34" charset="0"/>
              <a:buChar char="•"/>
            </a:pPr>
            <a:r>
              <a:rPr lang="zh-CN" altLang="en-US" dirty="0"/>
              <a:t>该技术使得微调网络更加可控，让</a:t>
            </a:r>
            <a:r>
              <a:rPr lang="en-US" altLang="zh-CN" dirty="0" err="1"/>
              <a:t>ChatGPT</a:t>
            </a:r>
            <a:r>
              <a:rPr lang="zh-CN" altLang="en-US" dirty="0"/>
              <a:t>的回答方式向产品需要转变。</a:t>
            </a:r>
            <a:endParaRPr lang="en-US" altLang="zh-CN" dirty="0"/>
          </a:p>
          <a:p>
            <a:pPr marL="285750" indent="-285750">
              <a:buFont typeface="Arial" panose="020B0604020202020204" pitchFamily="34" charset="0"/>
              <a:buChar char="•"/>
            </a:pPr>
            <a:r>
              <a:rPr lang="zh-CN" altLang="en-US" dirty="0"/>
              <a:t>具体可被分成</a:t>
            </a:r>
            <a:r>
              <a:rPr lang="en-US" altLang="zh-CN" dirty="0"/>
              <a:t>3</a:t>
            </a:r>
            <a:r>
              <a:rPr lang="zh-CN" altLang="en-US" dirty="0"/>
              <a:t>个</a:t>
            </a:r>
            <a:r>
              <a:rPr lang="en-US" altLang="zh-CN" dirty="0"/>
              <a:t>step</a:t>
            </a:r>
            <a:r>
              <a:rPr lang="zh-CN" altLang="en-US" dirty="0"/>
              <a:t>。</a:t>
            </a:r>
            <a:r>
              <a:rPr lang="en-US" altLang="zh-CN" dirty="0"/>
              <a:t>Step1</a:t>
            </a:r>
            <a:r>
              <a:rPr lang="zh-CN" altLang="en-US" dirty="0"/>
              <a:t>的目的是给模型一些例子，使得模型初步具备对话能力。</a:t>
            </a:r>
            <a:r>
              <a:rPr lang="en-US" altLang="zh-CN" dirty="0"/>
              <a:t>Step2</a:t>
            </a:r>
            <a:r>
              <a:rPr lang="zh-CN" altLang="en-US" dirty="0"/>
              <a:t>的目的是训练一个</a:t>
            </a:r>
            <a:r>
              <a:rPr lang="en-US" altLang="zh-CN" dirty="0"/>
              <a:t>reward</a:t>
            </a:r>
            <a:r>
              <a:rPr lang="zh-CN" altLang="en-US" dirty="0"/>
              <a:t>神经网络为</a:t>
            </a:r>
            <a:r>
              <a:rPr lang="en-US" altLang="zh-CN" dirty="0" err="1"/>
              <a:t>ChatGPT</a:t>
            </a:r>
            <a:r>
              <a:rPr lang="zh-CN" altLang="en-US" dirty="0"/>
              <a:t>的回答打分。</a:t>
            </a:r>
            <a:r>
              <a:rPr lang="en-US" altLang="zh-CN" dirty="0"/>
              <a:t>Step3</a:t>
            </a:r>
            <a:r>
              <a:rPr lang="zh-CN" altLang="en-US" dirty="0"/>
              <a:t>是通过强化学习微调网络，使得</a:t>
            </a:r>
            <a:r>
              <a:rPr lang="en-US" altLang="zh-CN" dirty="0" err="1"/>
              <a:t>ChatGPT</a:t>
            </a:r>
            <a:r>
              <a:rPr lang="zh-CN" altLang="en-US" dirty="0"/>
              <a:t>的回答能获得更高的</a:t>
            </a:r>
            <a:r>
              <a:rPr lang="en-US" altLang="zh-CN" dirty="0"/>
              <a:t>reward</a:t>
            </a:r>
            <a:r>
              <a:rPr lang="zh-CN" altLang="en-US" dirty="0"/>
              <a:t>网络的打分。</a:t>
            </a:r>
            <a:endParaRPr lang="en-US" altLang="zh-CN" dirty="0"/>
          </a:p>
        </p:txBody>
      </p:sp>
      <p:pic>
        <p:nvPicPr>
          <p:cNvPr id="3" name="内容占位符 4" descr="图形用户界面, 图示, 应用程序&#10;&#10;中度可信度描述已自动生成">
            <a:extLst>
              <a:ext uri="{FF2B5EF4-FFF2-40B4-BE49-F238E27FC236}">
                <a16:creationId xmlns:a16="http://schemas.microsoft.com/office/drawing/2014/main" id="{257B5547-7729-E2D6-D7D5-E8BBF3832B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93151" y="1983298"/>
            <a:ext cx="6649104" cy="4013751"/>
          </a:xfrm>
        </p:spPr>
      </p:pic>
    </p:spTree>
    <p:extLst>
      <p:ext uri="{BB962C8B-B14F-4D97-AF65-F5344CB8AC3E}">
        <p14:creationId xmlns:p14="http://schemas.microsoft.com/office/powerpoint/2010/main" val="1340646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035CA-C058-E2DF-EC9E-A74C93A1C882}"/>
              </a:ext>
            </a:extLst>
          </p:cNvPr>
          <p:cNvSpPr>
            <a:spLocks noGrp="1"/>
          </p:cNvSpPr>
          <p:nvPr>
            <p:ph type="title"/>
          </p:nvPr>
        </p:nvSpPr>
        <p:spPr/>
        <p:txBody>
          <a:bodyPr/>
          <a:lstStyle/>
          <a:p>
            <a:r>
              <a:rPr lang="en-US" altLang="zh-CN" dirty="0"/>
              <a:t>Step 1</a:t>
            </a:r>
            <a:endParaRPr lang="zh-CN" altLang="en-US" dirty="0"/>
          </a:p>
        </p:txBody>
      </p:sp>
      <p:sp>
        <p:nvSpPr>
          <p:cNvPr id="3" name="内容占位符 2">
            <a:extLst>
              <a:ext uri="{FF2B5EF4-FFF2-40B4-BE49-F238E27FC236}">
                <a16:creationId xmlns:a16="http://schemas.microsoft.com/office/drawing/2014/main" id="{7D294716-98A3-16A9-D01E-F51A7C5260E6}"/>
              </a:ext>
            </a:extLst>
          </p:cNvPr>
          <p:cNvSpPr>
            <a:spLocks noGrp="1"/>
          </p:cNvSpPr>
          <p:nvPr>
            <p:ph idx="1"/>
          </p:nvPr>
        </p:nvSpPr>
        <p:spPr>
          <a:xfrm>
            <a:off x="823274" y="1825625"/>
            <a:ext cx="7099955" cy="4351338"/>
          </a:xfrm>
        </p:spPr>
        <p:txBody>
          <a:bodyPr/>
          <a:lstStyle/>
          <a:p>
            <a:r>
              <a:rPr lang="zh-CN" altLang="en-US" dirty="0"/>
              <a:t>在</a:t>
            </a:r>
            <a:r>
              <a:rPr lang="en-US" altLang="zh-CN" dirty="0"/>
              <a:t>Instruct GPT</a:t>
            </a:r>
            <a:r>
              <a:rPr lang="zh-CN" altLang="en-US" dirty="0"/>
              <a:t>早期阶段，</a:t>
            </a:r>
            <a:r>
              <a:rPr lang="en-US" altLang="zh-CN" dirty="0" err="1"/>
              <a:t>OpenAI</a:t>
            </a:r>
            <a:r>
              <a:rPr lang="zh-CN" altLang="en-US" dirty="0"/>
              <a:t>在</a:t>
            </a:r>
            <a:r>
              <a:rPr lang="en-US" altLang="zh-CN" dirty="0"/>
              <a:t>playground</a:t>
            </a:r>
            <a:r>
              <a:rPr lang="zh-CN" altLang="en-US" dirty="0"/>
              <a:t>中收集了大量的用户提问数据。</a:t>
            </a:r>
            <a:endParaRPr lang="en-US" altLang="zh-CN" dirty="0"/>
          </a:p>
          <a:p>
            <a:r>
              <a:rPr lang="zh-CN" altLang="en-US" dirty="0"/>
              <a:t>标注员为部分问题标注了高质量的标准答案。</a:t>
            </a:r>
            <a:endParaRPr lang="en-US" altLang="zh-CN" dirty="0"/>
          </a:p>
          <a:p>
            <a:r>
              <a:rPr lang="zh-CN" altLang="en-US" dirty="0"/>
              <a:t>微调网络，使得网络学会这些标准答案。</a:t>
            </a:r>
            <a:endParaRPr lang="en-US" altLang="zh-CN" dirty="0"/>
          </a:p>
          <a:p>
            <a:r>
              <a:rPr lang="zh-CN" altLang="en-US" dirty="0"/>
              <a:t>但是仅靠这样的训练还不足以微调</a:t>
            </a:r>
            <a:r>
              <a:rPr lang="en-US" altLang="zh-CN" dirty="0"/>
              <a:t>GPT</a:t>
            </a:r>
            <a:r>
              <a:rPr lang="zh-CN" altLang="en-US" dirty="0"/>
              <a:t>输出产品所需要的回答。</a:t>
            </a:r>
          </a:p>
        </p:txBody>
      </p:sp>
      <p:pic>
        <p:nvPicPr>
          <p:cNvPr id="4" name="内容占位符 4" descr="图形用户界面, 图示, 应用程序&#10;&#10;中度可信度描述已自动生成">
            <a:extLst>
              <a:ext uri="{FF2B5EF4-FFF2-40B4-BE49-F238E27FC236}">
                <a16:creationId xmlns:a16="http://schemas.microsoft.com/office/drawing/2014/main" id="{8C6B1EE8-5A0C-4796-36CB-B8429579241E}"/>
              </a:ext>
            </a:extLst>
          </p:cNvPr>
          <p:cNvPicPr>
            <a:picLocks noChangeAspect="1"/>
          </p:cNvPicPr>
          <p:nvPr/>
        </p:nvPicPr>
        <p:blipFill rotWithShape="1">
          <a:blip r:embed="rId3">
            <a:extLst>
              <a:ext uri="{28A0092B-C50C-407E-A947-70E740481C1C}">
                <a14:useLocalDpi xmlns:a14="http://schemas.microsoft.com/office/drawing/2010/main" val="0"/>
              </a:ext>
            </a:extLst>
          </a:blip>
          <a:srcRect r="68880" b="13839"/>
          <a:stretch/>
        </p:blipFill>
        <p:spPr>
          <a:xfrm>
            <a:off x="8408709" y="473520"/>
            <a:ext cx="3412503" cy="5703444"/>
          </a:xfrm>
          <a:prstGeom prst="rect">
            <a:avLst/>
          </a:prstGeom>
        </p:spPr>
      </p:pic>
    </p:spTree>
    <p:extLst>
      <p:ext uri="{BB962C8B-B14F-4D97-AF65-F5344CB8AC3E}">
        <p14:creationId xmlns:p14="http://schemas.microsoft.com/office/powerpoint/2010/main" val="232745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035CA-C058-E2DF-EC9E-A74C93A1C882}"/>
              </a:ext>
            </a:extLst>
          </p:cNvPr>
          <p:cNvSpPr>
            <a:spLocks noGrp="1"/>
          </p:cNvSpPr>
          <p:nvPr>
            <p:ph type="title"/>
          </p:nvPr>
        </p:nvSpPr>
        <p:spPr/>
        <p:txBody>
          <a:bodyPr/>
          <a:lstStyle/>
          <a:p>
            <a:r>
              <a:rPr lang="en-US" altLang="zh-CN" dirty="0"/>
              <a:t>Step 2</a:t>
            </a:r>
            <a:endParaRPr lang="zh-CN" altLang="en-US" dirty="0"/>
          </a:p>
        </p:txBody>
      </p:sp>
      <p:sp>
        <p:nvSpPr>
          <p:cNvPr id="3" name="内容占位符 2">
            <a:extLst>
              <a:ext uri="{FF2B5EF4-FFF2-40B4-BE49-F238E27FC236}">
                <a16:creationId xmlns:a16="http://schemas.microsoft.com/office/drawing/2014/main" id="{7D294716-98A3-16A9-D01E-F51A7C5260E6}"/>
              </a:ext>
            </a:extLst>
          </p:cNvPr>
          <p:cNvSpPr>
            <a:spLocks noGrp="1"/>
          </p:cNvSpPr>
          <p:nvPr>
            <p:ph idx="1"/>
          </p:nvPr>
        </p:nvSpPr>
        <p:spPr>
          <a:xfrm>
            <a:off x="823274" y="1825625"/>
            <a:ext cx="7099955" cy="4351338"/>
          </a:xfrm>
        </p:spPr>
        <p:txBody>
          <a:bodyPr/>
          <a:lstStyle/>
          <a:p>
            <a:r>
              <a:rPr lang="zh-CN" altLang="en-US" dirty="0"/>
              <a:t>在</a:t>
            </a:r>
            <a:r>
              <a:rPr lang="en-US" altLang="zh-CN" dirty="0"/>
              <a:t>step1</a:t>
            </a:r>
            <a:r>
              <a:rPr lang="zh-CN" altLang="en-US" dirty="0"/>
              <a:t>的基础上，让网络回答用户的问题，并对每一个问题都采样多种回答。</a:t>
            </a:r>
            <a:endParaRPr lang="en-US" altLang="zh-CN" dirty="0"/>
          </a:p>
          <a:p>
            <a:r>
              <a:rPr lang="zh-CN" altLang="en-US" dirty="0"/>
              <a:t>标注员为同一个问题的多种回答进行打分排序。</a:t>
            </a:r>
            <a:endParaRPr lang="en-US" altLang="zh-CN" dirty="0"/>
          </a:p>
          <a:p>
            <a:r>
              <a:rPr lang="zh-CN" altLang="en-US" dirty="0"/>
              <a:t>根据标注员的打分结果训练一个</a:t>
            </a:r>
            <a:r>
              <a:rPr lang="en-US" altLang="zh-CN" dirty="0"/>
              <a:t>reward</a:t>
            </a:r>
            <a:r>
              <a:rPr lang="zh-CN" altLang="en-US" dirty="0"/>
              <a:t>神经网络，使得</a:t>
            </a:r>
            <a:r>
              <a:rPr lang="en-US" altLang="zh-CN" dirty="0"/>
              <a:t>reward</a:t>
            </a:r>
            <a:r>
              <a:rPr lang="zh-CN" altLang="en-US" dirty="0"/>
              <a:t>网络可以为下一步中的</a:t>
            </a:r>
            <a:r>
              <a:rPr lang="en-US" altLang="zh-CN" dirty="0" err="1"/>
              <a:t>ChatGPT</a:t>
            </a:r>
            <a:r>
              <a:rPr lang="zh-CN" altLang="en-US" dirty="0"/>
              <a:t>的回答进行打分。</a:t>
            </a:r>
          </a:p>
        </p:txBody>
      </p:sp>
      <p:pic>
        <p:nvPicPr>
          <p:cNvPr id="5" name="内容占位符 4" descr="图形用户界面, 图示, 应用程序&#10;&#10;中度可信度描述已自动生成">
            <a:extLst>
              <a:ext uri="{FF2B5EF4-FFF2-40B4-BE49-F238E27FC236}">
                <a16:creationId xmlns:a16="http://schemas.microsoft.com/office/drawing/2014/main" id="{9AA1B607-8918-A2ED-00DD-B67C99B52A95}"/>
              </a:ext>
            </a:extLst>
          </p:cNvPr>
          <p:cNvPicPr>
            <a:picLocks noChangeAspect="1"/>
          </p:cNvPicPr>
          <p:nvPr/>
        </p:nvPicPr>
        <p:blipFill rotWithShape="1">
          <a:blip r:embed="rId3">
            <a:extLst>
              <a:ext uri="{28A0092B-C50C-407E-A947-70E740481C1C}">
                <a14:useLocalDpi xmlns:a14="http://schemas.microsoft.com/office/drawing/2010/main" val="0"/>
              </a:ext>
            </a:extLst>
          </a:blip>
          <a:srcRect l="32963" r="35279" b="4854"/>
          <a:stretch/>
        </p:blipFill>
        <p:spPr>
          <a:xfrm>
            <a:off x="8644380" y="547705"/>
            <a:ext cx="2983584" cy="5395897"/>
          </a:xfrm>
          <a:prstGeom prst="rect">
            <a:avLst/>
          </a:prstGeom>
        </p:spPr>
      </p:pic>
    </p:spTree>
    <p:extLst>
      <p:ext uri="{BB962C8B-B14F-4D97-AF65-F5344CB8AC3E}">
        <p14:creationId xmlns:p14="http://schemas.microsoft.com/office/powerpoint/2010/main" val="1913075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035CA-C058-E2DF-EC9E-A74C93A1C882}"/>
              </a:ext>
            </a:extLst>
          </p:cNvPr>
          <p:cNvSpPr>
            <a:spLocks noGrp="1"/>
          </p:cNvSpPr>
          <p:nvPr>
            <p:ph type="title"/>
          </p:nvPr>
        </p:nvSpPr>
        <p:spPr/>
        <p:txBody>
          <a:bodyPr/>
          <a:lstStyle/>
          <a:p>
            <a:r>
              <a:rPr lang="en-US" altLang="zh-CN" dirty="0"/>
              <a:t>Step 3</a:t>
            </a:r>
            <a:endParaRPr lang="zh-CN" altLang="en-US" dirty="0"/>
          </a:p>
        </p:txBody>
      </p:sp>
      <p:sp>
        <p:nvSpPr>
          <p:cNvPr id="3" name="内容占位符 2">
            <a:extLst>
              <a:ext uri="{FF2B5EF4-FFF2-40B4-BE49-F238E27FC236}">
                <a16:creationId xmlns:a16="http://schemas.microsoft.com/office/drawing/2014/main" id="{7D294716-98A3-16A9-D01E-F51A7C5260E6}"/>
              </a:ext>
            </a:extLst>
          </p:cNvPr>
          <p:cNvSpPr>
            <a:spLocks noGrp="1"/>
          </p:cNvSpPr>
          <p:nvPr>
            <p:ph idx="1"/>
          </p:nvPr>
        </p:nvSpPr>
        <p:spPr>
          <a:xfrm>
            <a:off x="823274" y="1825625"/>
            <a:ext cx="7099955" cy="4351338"/>
          </a:xfrm>
        </p:spPr>
        <p:txBody>
          <a:bodyPr/>
          <a:lstStyle/>
          <a:p>
            <a:r>
              <a:rPr lang="zh-CN" altLang="en-US" dirty="0"/>
              <a:t>通过强化学习的方法微调网络，使得</a:t>
            </a:r>
            <a:r>
              <a:rPr lang="en-US" altLang="zh-CN" dirty="0" err="1"/>
              <a:t>ChatGPT</a:t>
            </a:r>
            <a:r>
              <a:rPr lang="zh-CN" altLang="en-US" dirty="0"/>
              <a:t>的回答可以最大化</a:t>
            </a:r>
            <a:r>
              <a:rPr lang="en-US" altLang="zh-CN" dirty="0"/>
              <a:t>reward</a:t>
            </a:r>
            <a:r>
              <a:rPr lang="zh-CN" altLang="en-US" dirty="0"/>
              <a:t>网络的评分。</a:t>
            </a:r>
            <a:endParaRPr lang="en-US" altLang="zh-CN" dirty="0"/>
          </a:p>
          <a:p>
            <a:r>
              <a:rPr lang="zh-CN" altLang="en-US" dirty="0"/>
              <a:t>通过以上三个步骤实现了</a:t>
            </a:r>
            <a:r>
              <a:rPr lang="en-US" altLang="zh-CN" dirty="0"/>
              <a:t>LLM</a:t>
            </a:r>
            <a:r>
              <a:rPr lang="zh-CN" altLang="en-US" dirty="0"/>
              <a:t>向对话模型的转变。</a:t>
            </a:r>
            <a:endParaRPr lang="en-US" altLang="zh-CN" dirty="0"/>
          </a:p>
          <a:p>
            <a:r>
              <a:rPr lang="zh-CN" altLang="en-US" dirty="0"/>
              <a:t>整个过程</a:t>
            </a:r>
            <a:r>
              <a:rPr lang="en-US" altLang="zh-CN" dirty="0" err="1"/>
              <a:t>OpenAI</a:t>
            </a:r>
            <a:r>
              <a:rPr lang="zh-CN" altLang="en-US" dirty="0"/>
              <a:t>雇佣了</a:t>
            </a:r>
            <a:r>
              <a:rPr lang="en-US" altLang="zh-CN" dirty="0"/>
              <a:t>40</a:t>
            </a:r>
            <a:r>
              <a:rPr lang="zh-CN" altLang="en-US" dirty="0"/>
              <a:t>名专业标注员，经过了专业的培训。标注了大约</a:t>
            </a:r>
            <a:r>
              <a:rPr lang="en-US" altLang="zh-CN" dirty="0"/>
              <a:t>10</a:t>
            </a:r>
            <a:r>
              <a:rPr lang="zh-CN" altLang="en-US" dirty="0"/>
              <a:t>万文本对。</a:t>
            </a:r>
            <a:r>
              <a:rPr lang="en-US" altLang="zh-CN" dirty="0"/>
              <a:t>Step2&amp;3</a:t>
            </a:r>
            <a:r>
              <a:rPr lang="zh-CN" altLang="en-US" dirty="0"/>
              <a:t>大约是</a:t>
            </a:r>
            <a:r>
              <a:rPr lang="en-US" altLang="zh-CN" dirty="0"/>
              <a:t>30w</a:t>
            </a:r>
            <a:r>
              <a:rPr lang="zh-CN" altLang="en-US" dirty="0"/>
              <a:t>左右。</a:t>
            </a:r>
          </a:p>
        </p:txBody>
      </p:sp>
      <p:pic>
        <p:nvPicPr>
          <p:cNvPr id="4" name="内容占位符 4" descr="图形用户界面, 图示, 应用程序&#10;&#10;中度可信度描述已自动生成">
            <a:extLst>
              <a:ext uri="{FF2B5EF4-FFF2-40B4-BE49-F238E27FC236}">
                <a16:creationId xmlns:a16="http://schemas.microsoft.com/office/drawing/2014/main" id="{2F6EC7BA-61D5-2E8B-4FED-E6B47CD2B79D}"/>
              </a:ext>
            </a:extLst>
          </p:cNvPr>
          <p:cNvPicPr>
            <a:picLocks noChangeAspect="1"/>
          </p:cNvPicPr>
          <p:nvPr/>
        </p:nvPicPr>
        <p:blipFill rotWithShape="1">
          <a:blip r:embed="rId3">
            <a:extLst>
              <a:ext uri="{28A0092B-C50C-407E-A947-70E740481C1C}">
                <a14:useLocalDpi xmlns:a14="http://schemas.microsoft.com/office/drawing/2010/main" val="0"/>
              </a:ext>
            </a:extLst>
          </a:blip>
          <a:srcRect l="66564"/>
          <a:stretch/>
        </p:blipFill>
        <p:spPr>
          <a:xfrm>
            <a:off x="8814061" y="469828"/>
            <a:ext cx="3161187" cy="5707135"/>
          </a:xfrm>
          <a:prstGeom prst="rect">
            <a:avLst/>
          </a:prstGeom>
        </p:spPr>
      </p:pic>
    </p:spTree>
    <p:extLst>
      <p:ext uri="{BB962C8B-B14F-4D97-AF65-F5344CB8AC3E}">
        <p14:creationId xmlns:p14="http://schemas.microsoft.com/office/powerpoint/2010/main" val="2567168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035CA-C058-E2DF-EC9E-A74C93A1C882}"/>
              </a:ext>
            </a:extLst>
          </p:cNvPr>
          <p:cNvSpPr>
            <a:spLocks noGrp="1"/>
          </p:cNvSpPr>
          <p:nvPr>
            <p:ph type="title"/>
          </p:nvPr>
        </p:nvSpPr>
        <p:spPr/>
        <p:txBody>
          <a:bodyPr/>
          <a:lstStyle/>
          <a:p>
            <a:r>
              <a:rPr lang="en-US" altLang="zh-CN" dirty="0"/>
              <a:t>RWKV</a:t>
            </a:r>
            <a:endParaRPr lang="zh-CN" altLang="en-US" dirty="0"/>
          </a:p>
        </p:txBody>
      </p:sp>
      <p:pic>
        <p:nvPicPr>
          <p:cNvPr id="8" name="图片 7" descr="文本, 信件&#10;&#10;描述已自动生成">
            <a:extLst>
              <a:ext uri="{FF2B5EF4-FFF2-40B4-BE49-F238E27FC236}">
                <a16:creationId xmlns:a16="http://schemas.microsoft.com/office/drawing/2014/main" id="{22030804-232C-1DED-6B57-993F6D310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6841" y="1625699"/>
            <a:ext cx="5798318" cy="4867176"/>
          </a:xfrm>
          <a:prstGeom prst="rect">
            <a:avLst/>
          </a:prstGeom>
        </p:spPr>
      </p:pic>
    </p:spTree>
    <p:extLst>
      <p:ext uri="{BB962C8B-B14F-4D97-AF65-F5344CB8AC3E}">
        <p14:creationId xmlns:p14="http://schemas.microsoft.com/office/powerpoint/2010/main" val="3224058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C8620-1C87-9710-AB28-EB4E7058A47C}"/>
              </a:ext>
            </a:extLst>
          </p:cNvPr>
          <p:cNvSpPr>
            <a:spLocks noGrp="1"/>
          </p:cNvSpPr>
          <p:nvPr>
            <p:ph type="title"/>
          </p:nvPr>
        </p:nvSpPr>
        <p:spPr/>
        <p:txBody>
          <a:bodyPr/>
          <a:lstStyle/>
          <a:p>
            <a:r>
              <a:rPr lang="en-US" altLang="zh-CN" dirty="0"/>
              <a:t>Character Tokenization</a:t>
            </a:r>
            <a:endParaRPr lang="zh-CN" altLang="en-US" dirty="0"/>
          </a:p>
        </p:txBody>
      </p:sp>
      <p:pic>
        <p:nvPicPr>
          <p:cNvPr id="5" name="内容占位符 4" descr="图示, 表格&#10;&#10;描述已自动生成">
            <a:extLst>
              <a:ext uri="{FF2B5EF4-FFF2-40B4-BE49-F238E27FC236}">
                <a16:creationId xmlns:a16="http://schemas.microsoft.com/office/drawing/2014/main" id="{6AC176FD-1E14-CB37-C3D4-4873299262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4760" y="2168258"/>
            <a:ext cx="9055278" cy="3318142"/>
          </a:xfrm>
        </p:spPr>
      </p:pic>
    </p:spTree>
    <p:extLst>
      <p:ext uri="{BB962C8B-B14F-4D97-AF65-F5344CB8AC3E}">
        <p14:creationId xmlns:p14="http://schemas.microsoft.com/office/powerpoint/2010/main" val="2221943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C8620-1C87-9710-AB28-EB4E7058A47C}"/>
              </a:ext>
            </a:extLst>
          </p:cNvPr>
          <p:cNvSpPr>
            <a:spLocks noGrp="1"/>
          </p:cNvSpPr>
          <p:nvPr>
            <p:ph type="title"/>
          </p:nvPr>
        </p:nvSpPr>
        <p:spPr/>
        <p:txBody>
          <a:bodyPr/>
          <a:lstStyle/>
          <a:p>
            <a:r>
              <a:rPr lang="en-US" altLang="zh-CN" dirty="0"/>
              <a:t>Word Tokenization</a:t>
            </a:r>
            <a:endParaRPr lang="zh-CN" altLang="en-US" dirty="0"/>
          </a:p>
        </p:txBody>
      </p:sp>
      <p:pic>
        <p:nvPicPr>
          <p:cNvPr id="1026" name="Picture 2">
            <a:extLst>
              <a:ext uri="{FF2B5EF4-FFF2-40B4-BE49-F238E27FC236}">
                <a16:creationId xmlns:a16="http://schemas.microsoft.com/office/drawing/2014/main" id="{3459C895-49EA-8708-41F8-477CD2900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722" y="2468757"/>
            <a:ext cx="8942556" cy="222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113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3C8620-1C87-9710-AB28-EB4E7058A47C}"/>
              </a:ext>
            </a:extLst>
          </p:cNvPr>
          <p:cNvSpPr>
            <a:spLocks noGrp="1"/>
          </p:cNvSpPr>
          <p:nvPr>
            <p:ph type="title"/>
          </p:nvPr>
        </p:nvSpPr>
        <p:spPr/>
        <p:txBody>
          <a:bodyPr/>
          <a:lstStyle/>
          <a:p>
            <a:r>
              <a:rPr lang="en-US" altLang="zh-CN" dirty="0"/>
              <a:t>Sub word Tokenization</a:t>
            </a:r>
            <a:endParaRPr lang="zh-CN" altLang="en-US" dirty="0"/>
          </a:p>
        </p:txBody>
      </p:sp>
      <p:pic>
        <p:nvPicPr>
          <p:cNvPr id="4" name="图片 3" descr="图形用户界面, 文本, 应用程序&#10;&#10;描述已自动生成">
            <a:extLst>
              <a:ext uri="{FF2B5EF4-FFF2-40B4-BE49-F238E27FC236}">
                <a16:creationId xmlns:a16="http://schemas.microsoft.com/office/drawing/2014/main" id="{18A789F0-A910-3347-09F2-1C5A4E444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890" y="1744347"/>
            <a:ext cx="6872220" cy="3369305"/>
          </a:xfrm>
          <a:prstGeom prst="rect">
            <a:avLst/>
          </a:prstGeom>
        </p:spPr>
      </p:pic>
    </p:spTree>
    <p:extLst>
      <p:ext uri="{BB962C8B-B14F-4D97-AF65-F5344CB8AC3E}">
        <p14:creationId xmlns:p14="http://schemas.microsoft.com/office/powerpoint/2010/main" val="1912680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80797-76E4-7D12-859B-F4FBD0197883}"/>
              </a:ext>
            </a:extLst>
          </p:cNvPr>
          <p:cNvSpPr>
            <a:spLocks noGrp="1"/>
          </p:cNvSpPr>
          <p:nvPr>
            <p:ph type="title"/>
          </p:nvPr>
        </p:nvSpPr>
        <p:spPr/>
        <p:txBody>
          <a:bodyPr/>
          <a:lstStyle/>
          <a:p>
            <a:r>
              <a:rPr lang="en-US" altLang="zh-CN" dirty="0"/>
              <a:t>Byte-Pair Encoding (BPE)</a:t>
            </a:r>
            <a:endParaRPr lang="zh-CN" altLang="en-US" dirty="0"/>
          </a:p>
        </p:txBody>
      </p:sp>
      <p:sp>
        <p:nvSpPr>
          <p:cNvPr id="3" name="内容占位符 2">
            <a:extLst>
              <a:ext uri="{FF2B5EF4-FFF2-40B4-BE49-F238E27FC236}">
                <a16:creationId xmlns:a16="http://schemas.microsoft.com/office/drawing/2014/main" id="{B859714A-C8D6-7466-F568-BA07EE9003B5}"/>
              </a:ext>
            </a:extLst>
          </p:cNvPr>
          <p:cNvSpPr>
            <a:spLocks noGrp="1"/>
          </p:cNvSpPr>
          <p:nvPr>
            <p:ph idx="1"/>
          </p:nvPr>
        </p:nvSpPr>
        <p:spPr/>
        <p:txBody>
          <a:bodyPr/>
          <a:lstStyle/>
          <a:p>
            <a:r>
              <a:rPr lang="zh-CN" altLang="en-US" dirty="0"/>
              <a:t>通过压缩算法降低字典</a:t>
            </a:r>
            <a:r>
              <a:rPr lang="en-US" altLang="zh-CN" dirty="0"/>
              <a:t>size</a:t>
            </a:r>
            <a:r>
              <a:rPr lang="zh-CN" altLang="en-US" dirty="0"/>
              <a:t>。</a:t>
            </a:r>
            <a:endParaRPr lang="en-US" altLang="zh-CN" dirty="0"/>
          </a:p>
          <a:p>
            <a:r>
              <a:rPr lang="en-US" altLang="zh-CN" dirty="0"/>
              <a:t>Example:</a:t>
            </a:r>
          </a:p>
          <a:p>
            <a:pPr lvl="1"/>
            <a:r>
              <a:rPr lang="en-US" altLang="zh-CN" dirty="0" err="1"/>
              <a:t>Aaabdaaabac</a:t>
            </a:r>
            <a:endParaRPr lang="en-US" altLang="zh-CN" dirty="0"/>
          </a:p>
          <a:p>
            <a:pPr lvl="1"/>
            <a:r>
              <a:rPr lang="en-US" altLang="zh-CN" dirty="0" err="1"/>
              <a:t>ZabdZabac</a:t>
            </a:r>
            <a:r>
              <a:rPr lang="en-US" altLang="zh-CN" dirty="0"/>
              <a:t>, where Z = aa</a:t>
            </a:r>
          </a:p>
          <a:p>
            <a:pPr lvl="1"/>
            <a:r>
              <a:rPr lang="en-US" altLang="zh-CN" dirty="0" err="1"/>
              <a:t>ZYdZYac</a:t>
            </a:r>
            <a:r>
              <a:rPr lang="en-US" altLang="zh-CN" dirty="0"/>
              <a:t>, where Z = aa and Y = ab</a:t>
            </a:r>
          </a:p>
          <a:p>
            <a:pPr lvl="1"/>
            <a:r>
              <a:rPr lang="en-US" altLang="zh-CN" dirty="0" err="1"/>
              <a:t>XdXac</a:t>
            </a:r>
            <a:r>
              <a:rPr lang="en-US" altLang="zh-CN" dirty="0"/>
              <a:t> where X = ZY, Y = ab, and Z = aa</a:t>
            </a:r>
          </a:p>
          <a:p>
            <a:endParaRPr lang="zh-CN" altLang="en-US" dirty="0"/>
          </a:p>
        </p:txBody>
      </p:sp>
    </p:spTree>
    <p:extLst>
      <p:ext uri="{BB962C8B-B14F-4D97-AF65-F5344CB8AC3E}">
        <p14:creationId xmlns:p14="http://schemas.microsoft.com/office/powerpoint/2010/main" val="115746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80797-76E4-7D12-859B-F4FBD0197883}"/>
              </a:ext>
            </a:extLst>
          </p:cNvPr>
          <p:cNvSpPr>
            <a:spLocks noGrp="1"/>
          </p:cNvSpPr>
          <p:nvPr>
            <p:ph type="title"/>
          </p:nvPr>
        </p:nvSpPr>
        <p:spPr/>
        <p:txBody>
          <a:bodyPr/>
          <a:lstStyle/>
          <a:p>
            <a:r>
              <a:rPr lang="en-US" altLang="zh-CN" dirty="0"/>
              <a:t>Autoregressive Model</a:t>
            </a:r>
            <a:endParaRPr lang="zh-CN" altLang="en-US" dirty="0"/>
          </a:p>
        </p:txBody>
      </p:sp>
      <p:pic>
        <p:nvPicPr>
          <p:cNvPr id="8" name="图片 7" descr="图标&#10;&#10;描述已自动生成">
            <a:extLst>
              <a:ext uri="{FF2B5EF4-FFF2-40B4-BE49-F238E27FC236}">
                <a16:creationId xmlns:a16="http://schemas.microsoft.com/office/drawing/2014/main" id="{ACE8C6E1-51DB-25A1-F11B-802F81421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534" y="2286626"/>
            <a:ext cx="8706931" cy="4002133"/>
          </a:xfrm>
          <a:prstGeom prst="rect">
            <a:avLst/>
          </a:prstGeom>
        </p:spPr>
      </p:pic>
    </p:spTree>
    <p:extLst>
      <p:ext uri="{BB962C8B-B14F-4D97-AF65-F5344CB8AC3E}">
        <p14:creationId xmlns:p14="http://schemas.microsoft.com/office/powerpoint/2010/main" val="669144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80797-76E4-7D12-859B-F4FBD0197883}"/>
              </a:ext>
            </a:extLst>
          </p:cNvPr>
          <p:cNvSpPr>
            <a:spLocks noGrp="1"/>
          </p:cNvSpPr>
          <p:nvPr>
            <p:ph type="title"/>
          </p:nvPr>
        </p:nvSpPr>
        <p:spPr/>
        <p:txBody>
          <a:bodyPr/>
          <a:lstStyle/>
          <a:p>
            <a:r>
              <a:rPr lang="en-US" altLang="zh-CN" dirty="0"/>
              <a:t>Autoregressive Model</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859714A-C8D6-7466-F568-BA07EE9003B5}"/>
                  </a:ext>
                </a:extLst>
              </p:cNvPr>
              <p:cNvSpPr>
                <a:spLocks noGrp="1"/>
              </p:cNvSpPr>
              <p:nvPr>
                <p:ph idx="1"/>
              </p:nvPr>
            </p:nvSpPr>
            <p:spPr/>
            <p:txBody>
              <a:bodyPr>
                <a:normAutofit fontScale="92500" lnSpcReduction="10000"/>
              </a:bodyPr>
              <a:lstStyle/>
              <a:p>
                <a:r>
                  <a:rPr lang="en-US" altLang="zh-CN" dirty="0"/>
                  <a:t>P(x)</a:t>
                </a:r>
                <a:r>
                  <a:rPr lang="zh-CN" altLang="en-US" dirty="0"/>
                  <a:t> </a:t>
                </a:r>
                <a:r>
                  <a:rPr lang="en-US" altLang="zh-CN" dirty="0"/>
                  <a:t>=</a:t>
                </a:r>
                <a:r>
                  <a:rPr lang="zh-CN" altLang="en-US" dirty="0"/>
                  <a:t> </a:t>
                </a:r>
                <a14:m>
                  <m:oMath xmlns:m="http://schemas.openxmlformats.org/officeDocument/2006/math">
                    <m:nary>
                      <m:naryPr>
                        <m:chr m:val="∏"/>
                        <m:ctrlPr>
                          <a:rPr lang="zh-CN" altLang="en-US"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r>
                          <a:rPr lang="en-US" altLang="zh-CN" b="0" i="1" smtClean="0">
                            <a:latin typeface="Cambria Math" panose="02040503050406030204" pitchFamily="18" charset="0"/>
                          </a:rPr>
                          <m:t>…,</m:t>
                        </m:r>
                      </m:e>
                    </m:nary>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endParaRPr lang="en-US" altLang="zh-CN" dirty="0"/>
              </a:p>
              <a:p>
                <a:r>
                  <a:rPr lang="zh-CN" altLang="en-US" dirty="0"/>
                  <a:t>良好的概率性质</a:t>
                </a:r>
                <a:endParaRPr lang="en-US" altLang="zh-CN" dirty="0"/>
              </a:p>
              <a:p>
                <a:endParaRPr lang="en-US" altLang="zh-CN" dirty="0"/>
              </a:p>
              <a:p>
                <a:r>
                  <a:rPr lang="en-US" altLang="zh-CN" dirty="0"/>
                  <a:t>Why not P(x)</a:t>
                </a:r>
                <a:r>
                  <a:rPr lang="zh-CN" altLang="en-US" dirty="0"/>
                  <a:t> </a:t>
                </a:r>
                <a:r>
                  <a:rPr lang="en-US" altLang="zh-CN" dirty="0"/>
                  <a:t>=</a:t>
                </a:r>
                <a14:m>
                  <m:oMath xmlns:m="http://schemas.openxmlformats.org/officeDocument/2006/math">
                    <m:nary>
                      <m:naryPr>
                        <m:chr m:val="∏"/>
                        <m:ctrlPr>
                          <a:rPr lang="zh-CN" altLang="en-US"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sup>
                      <m:e>
                        <m:r>
                          <a:rPr lang="en-US" altLang="zh-CN" i="1">
                            <a:latin typeface="Cambria Math" panose="02040503050406030204" pitchFamily="18" charset="0"/>
                          </a:rPr>
                          <m:t>𝑝</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e>
                    </m:nary>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sub>
                    </m:sSub>
                    <m:r>
                      <a:rPr lang="en-US" altLang="zh-CN" i="1">
                        <a:latin typeface="Cambria Math" panose="02040503050406030204" pitchFamily="18" charset="0"/>
                      </a:rPr>
                      <m:t>)</m:t>
                    </m:r>
                  </m:oMath>
                </a14:m>
                <a:r>
                  <a:rPr lang="en-US" altLang="zh-CN" dirty="0"/>
                  <a:t>?</a:t>
                </a:r>
              </a:p>
              <a:p>
                <a14:m>
                  <m:oMath xmlns:m="http://schemas.openxmlformats.org/officeDocument/2006/math">
                    <m:r>
                      <a:rPr lang="en-US" altLang="zh-CN" i="1" smtClean="0">
                        <a:latin typeface="Cambria Math" panose="02040503050406030204" pitchFamily="18" charset="0"/>
                      </a:rPr>
                      <m:t>𝑝</m:t>
                    </m:r>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r>
                          <a:rPr lang="en-US" altLang="zh-CN" i="1">
                            <a:latin typeface="Cambria Math" panose="02040503050406030204" pitchFamily="18" charset="0"/>
                          </a:rPr>
                          <m:t>,</m:t>
                        </m:r>
                        <m:r>
                          <a:rPr lang="en-US" altLang="zh-CN" b="0" i="1" smtClean="0">
                            <a:latin typeface="Cambria Math" panose="02040503050406030204" pitchFamily="18" charset="0"/>
                          </a:rPr>
                          <m:t>…,</m:t>
                        </m:r>
                        <m:r>
                          <a:rPr lang="en-US" altLang="zh-CN" i="1">
                            <a:latin typeface="Cambria Math" panose="02040503050406030204" pitchFamily="18" charset="0"/>
                          </a:rPr>
                          <m:t>𝑥</m:t>
                        </m:r>
                      </m:e>
                      <m:sub>
                        <m:r>
                          <a:rPr lang="en-US" altLang="zh-CN" b="0" i="1" smtClean="0">
                            <a:latin typeface="Cambria Math" panose="02040503050406030204" pitchFamily="18" charset="0"/>
                          </a:rPr>
                          <m:t>𝑘</m:t>
                        </m:r>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oMath>
                </a14:m>
                <a:endParaRPr lang="en-US" altLang="zh-CN" dirty="0"/>
              </a:p>
              <a:p>
                <a:r>
                  <a:rPr lang="zh-CN" altLang="en-US" dirty="0"/>
                  <a:t>一句话有多种讲法，每一种都是对的，但是把他们概率分布混在一起就不对了。</a:t>
                </a:r>
                <a:endParaRPr lang="en-US" altLang="zh-CN" dirty="0"/>
              </a:p>
              <a:p>
                <a:r>
                  <a:rPr lang="zh-CN" altLang="en-US" dirty="0"/>
                  <a:t>除非</a:t>
                </a:r>
                <a:r>
                  <a:rPr lang="en-US" altLang="zh-CN" dirty="0"/>
                  <a:t>flow model</a:t>
                </a:r>
                <a:r>
                  <a:rPr lang="zh-CN" altLang="en-US" dirty="0"/>
                  <a:t>表征，否则就是不对的。但是这也不现实。</a:t>
                </a:r>
                <a:endParaRPr lang="en-US" altLang="zh-CN" dirty="0"/>
              </a:p>
              <a:p>
                <a:r>
                  <a:rPr lang="zh-CN" altLang="en-US" dirty="0"/>
                  <a:t>这个问题可能可以被</a:t>
                </a:r>
                <a:r>
                  <a:rPr lang="en-US" altLang="zh-CN" dirty="0"/>
                  <a:t>diffusion model</a:t>
                </a:r>
                <a:r>
                  <a:rPr lang="zh-CN" altLang="en-US" dirty="0"/>
                  <a:t>解决，</a:t>
                </a:r>
                <a:r>
                  <a:rPr lang="en-US" altLang="zh-CN" dirty="0"/>
                  <a:t>diffusion model</a:t>
                </a:r>
                <a:r>
                  <a:rPr lang="zh-CN" altLang="en-US" dirty="0"/>
                  <a:t>也是在算条件概率，</a:t>
                </a:r>
                <a:r>
                  <a:rPr lang="en-US" altLang="zh-CN" dirty="0"/>
                  <a:t>inverse folding</a:t>
                </a:r>
                <a:r>
                  <a:rPr lang="zh-CN" altLang="en-US" dirty="0"/>
                  <a:t>也是同样的问题。</a:t>
                </a:r>
                <a:endParaRPr lang="en-US" altLang="zh-CN" dirty="0"/>
              </a:p>
            </p:txBody>
          </p:sp>
        </mc:Choice>
        <mc:Fallback xmlns="">
          <p:sp>
            <p:nvSpPr>
              <p:cNvPr id="3" name="内容占位符 2">
                <a:extLst>
                  <a:ext uri="{FF2B5EF4-FFF2-40B4-BE49-F238E27FC236}">
                    <a16:creationId xmlns:a16="http://schemas.microsoft.com/office/drawing/2014/main" id="{B859714A-C8D6-7466-F568-BA07EE9003B5}"/>
                  </a:ext>
                </a:extLst>
              </p:cNvPr>
              <p:cNvSpPr>
                <a:spLocks noGrp="1" noRot="1" noChangeAspect="1" noMove="1" noResize="1" noEditPoints="1" noAdjustHandles="1" noChangeArrowheads="1" noChangeShapeType="1" noTextEdit="1"/>
              </p:cNvSpPr>
              <p:nvPr>
                <p:ph idx="1"/>
              </p:nvPr>
            </p:nvSpPr>
            <p:spPr>
              <a:blipFill>
                <a:blip r:embed="rId2"/>
                <a:stretch>
                  <a:fillRect l="-928" t="-2801" r="-232" b="-8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052781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1777</TotalTime>
  <Words>1794</Words>
  <Application>Microsoft Office PowerPoint</Application>
  <PresentationFormat>宽屏</PresentationFormat>
  <Paragraphs>137</Paragraphs>
  <Slides>35</Slides>
  <Notes>14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35</vt:i4>
      </vt:variant>
    </vt:vector>
  </HeadingPairs>
  <TitlesOfParts>
    <vt:vector size="40" baseType="lpstr">
      <vt:lpstr>等线</vt:lpstr>
      <vt:lpstr>等线 Light</vt:lpstr>
      <vt:lpstr>Arial</vt:lpstr>
      <vt:lpstr>Cambria Math</vt:lpstr>
      <vt:lpstr>Office 主题​​</vt:lpstr>
      <vt:lpstr>NLP</vt:lpstr>
      <vt:lpstr>内容</vt:lpstr>
      <vt:lpstr>NLP模型 I/O</vt:lpstr>
      <vt:lpstr>Character Tokenization</vt:lpstr>
      <vt:lpstr>Word Tokenization</vt:lpstr>
      <vt:lpstr>Sub word Tokenization</vt:lpstr>
      <vt:lpstr>Byte-Pair Encoding (BPE)</vt:lpstr>
      <vt:lpstr>Autoregressive Model</vt:lpstr>
      <vt:lpstr>Autoregressive Model</vt:lpstr>
      <vt:lpstr>后处理(Gready search)</vt:lpstr>
      <vt:lpstr>后处理(Beam search)</vt:lpstr>
      <vt:lpstr>预训练语言模型（PLMs）</vt:lpstr>
      <vt:lpstr>预训练语言模型（PLMs）</vt:lpstr>
      <vt:lpstr>预训练语言模型（PLMs）</vt:lpstr>
      <vt:lpstr>大规模语言模型（LLM）</vt:lpstr>
      <vt:lpstr>PowerPoint 演示文稿</vt:lpstr>
      <vt:lpstr>GPT-3</vt:lpstr>
      <vt:lpstr>CommonCrawl1</vt:lpstr>
      <vt:lpstr>高质量语料库</vt:lpstr>
      <vt:lpstr>LLM训练语料库构成</vt:lpstr>
      <vt:lpstr>国内外LLM语料库规模</vt:lpstr>
      <vt:lpstr>Emergent abilities of LLM </vt:lpstr>
      <vt:lpstr>In-context learning</vt:lpstr>
      <vt:lpstr>Chain of thought</vt:lpstr>
      <vt:lpstr>Let’s think step by step</vt:lpstr>
      <vt:lpstr>Multimodal Chain-of-Thought Reasoning in Language Models</vt:lpstr>
      <vt:lpstr>Retrieval-based model</vt:lpstr>
      <vt:lpstr>DEMONSTRATE–SEARCH–PREDICT</vt:lpstr>
      <vt:lpstr>DEMONSTRATE–SEARCH–PREDICT</vt:lpstr>
      <vt:lpstr>Learning to summarize from human feedback</vt:lpstr>
      <vt:lpstr>人类反馈强化学习(RLHF)</vt:lpstr>
      <vt:lpstr>Step 1</vt:lpstr>
      <vt:lpstr>Step 2</vt:lpstr>
      <vt:lpstr>Step 3</vt:lpstr>
      <vt:lpstr>RWKV</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GPT-3</dc:title>
  <dc:creator>毛 伟岸</dc:creator>
  <cp:lastModifiedBy>毛 伟岸</cp:lastModifiedBy>
  <cp:revision>39</cp:revision>
  <dcterms:created xsi:type="dcterms:W3CDTF">2023-02-15T13:18:48Z</dcterms:created>
  <dcterms:modified xsi:type="dcterms:W3CDTF">2023-03-08T05:54:20Z</dcterms:modified>
</cp:coreProperties>
</file>